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20" r:id="rId9"/>
    <p:sldId id="266" r:id="rId10"/>
    <p:sldId id="264" r:id="rId11"/>
    <p:sldId id="265" r:id="rId12"/>
    <p:sldId id="267" r:id="rId13"/>
    <p:sldId id="268" r:id="rId14"/>
    <p:sldId id="274" r:id="rId15"/>
    <p:sldId id="275" r:id="rId16"/>
    <p:sldId id="276" r:id="rId17"/>
    <p:sldId id="277" r:id="rId18"/>
    <p:sldId id="318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307" r:id="rId27"/>
    <p:sldId id="286" r:id="rId28"/>
    <p:sldId id="287" r:id="rId29"/>
    <p:sldId id="289" r:id="rId30"/>
    <p:sldId id="300" r:id="rId31"/>
    <p:sldId id="314" r:id="rId32"/>
    <p:sldId id="313" r:id="rId33"/>
    <p:sldId id="316" r:id="rId34"/>
    <p:sldId id="315" r:id="rId35"/>
    <p:sldId id="312" r:id="rId36"/>
    <p:sldId id="308" r:id="rId37"/>
    <p:sldId id="309" r:id="rId38"/>
    <p:sldId id="310" r:id="rId39"/>
    <p:sldId id="311" r:id="rId40"/>
    <p:sldId id="301" r:id="rId41"/>
    <p:sldId id="317" r:id="rId42"/>
    <p:sldId id="302" r:id="rId43"/>
    <p:sldId id="319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69" r:id="rId52"/>
    <p:sldId id="270" r:id="rId53"/>
    <p:sldId id="271" r:id="rId54"/>
    <p:sldId id="272" r:id="rId55"/>
    <p:sldId id="273" r:id="rId56"/>
    <p:sldId id="303" r:id="rId57"/>
    <p:sldId id="304" r:id="rId58"/>
    <p:sldId id="305" r:id="rId59"/>
    <p:sldId id="306" r:id="rId6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40FF"/>
    <a:srgbClr val="D65F5E"/>
    <a:srgbClr val="6A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02"/>
    <p:restoredTop sz="87457"/>
  </p:normalViewPr>
  <p:slideViewPr>
    <p:cSldViewPr snapToGrid="0" snapToObjects="1">
      <p:cViewPr>
        <p:scale>
          <a:sx n="80" d="100"/>
          <a:sy n="80" d="100"/>
        </p:scale>
        <p:origin x="1200" y="224"/>
      </p:cViewPr>
      <p:guideLst/>
    </p:cSldViewPr>
  </p:slideViewPr>
  <p:outlineViewPr>
    <p:cViewPr>
      <p:scale>
        <a:sx n="33" d="100"/>
        <a:sy n="33" d="100"/>
      </p:scale>
      <p:origin x="0" y="-824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2A9E63-6786-774C-84EC-3CF52E474E12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5A9E08-77F1-8141-B38E-DC950DE6FED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9795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 = \sum_{n=1}^N \sum_{k=1}^K r_{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\| 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 \|^2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3071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\boldsymbol{\Sigma})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-{D \over 2}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(2\pi) -{1 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|\boldsymbol{\Sigma}|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-{1 \over 2}(\boldsymbol{x}-\boldsymbol{\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-{1 \over 2}(\boldsymbol{x}-\boldsymbol{\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  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&amp;=(-1)\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(-{1 \over 2}\right) 2 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\boldsymbol{x}} \boldsymbol{x}^TA\boldsymbol{x} = (A+A^T)\boldsymbol{x}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721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&amp;=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\left(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{\mu}}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\right)\\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{\Sigma}^{-1}(\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{x}-\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40632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}_k} L 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}_k} \sum_{n=1}^N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\sum_{j=1}^K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}_j, \boldsymbol{\Sigma}_j) \right\}\\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&amp;=\boldsymbol{\Sigma}_k^{-1}\sum_{n=1}^N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2626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&amp;\boldsymbol{\Sigma}_k^{-1}\sum_{n=1}^N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}_n) = 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}_n)=0\\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 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  = {\sum_{n=1}^N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})\boldsymbol{x}_n  \over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{1 \over 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})\boldsymbol{x}_n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09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 &amp;=  -{D \over 2}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(2\pi) -{1 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|\boldsymbol{\Sigma}|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-{1 \over 2}(\boldsymbol{x}-\boldsymbol{\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 -{D \over 2}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(2\pi) -{1 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|\boldsymbol{\Sigma}|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-{1 \over 2}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\boldsymbol{\Sigma}^{-1}(\boldsymbol{x}-\boldsymbol{\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})^T \right)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{x}^TA\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 = 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}(A\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{x}^T)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3708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\Sigma}(\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{N}) =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 </a:t>
            </a: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A} \</a:t>
            </a:r>
            <a:r>
              <a:rPr kumimoji="1" lang="hr-HR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hr-HR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|A| = (A^{-1})^T = A^{-1}</a:t>
            </a: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A} {\rm tr}(A^{-1}B)=-(A^{-1}BA^{-1})^T</a:t>
            </a:r>
          </a:p>
          <a:p>
            <a:endParaRPr kumimoji="1" lang="en-US" altLang="ja-JP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51745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\boldsymbol{\Sigma}_k}L 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 \sum_{n=1}^N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\sum_{j=1}^K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}_j, \boldsymbol{\Sigma}_j) \right\}\\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}}\\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\over \sum_{j=1}^K\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 \right\}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 \right\}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923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 \right\} = 0\\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(\boldsymbol{\Sigma}_k^{-1})\sum_{n=1}^N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I - 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 \right\} = 0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\boldsymbol{\Sigma}_k = {1 \over 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368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}G &amp;=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\sum_{n=1}^N \ln \left\{ \sum_{j=1}^K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 \right\} +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}\lambda\left(\sum_{k=1}^K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- 1  \right)\\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{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+ \lambda = \sum_{n=1}^N 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{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\over \sum_{j=1}^K\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 + \lambda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{1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 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+ \lambda = 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}+ \lambda = 0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(*4)\\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 N = \sum_{k=1}^K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 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 \\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44766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-\lambda} =  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N}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20929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J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&amp;=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\sum_{n=1}^N \sum_{k=1}^K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\|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-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\|^2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\sum_{n=1}^N \sum_{k=1}^K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(-2\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+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\sum_{k=1}^K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\left\{ -2{\partial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+ {\partial \over \partial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k^T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\right\}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(-2\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+ 2\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-2 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 -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{\mu}_k) = 0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599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{X}|\theta) &amp;= \ln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{Z}|\theta)\\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\ln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{Z}|\theta) \over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\ln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{Z}|\theta) \over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\theta)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9753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{X}|\theta)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\theta)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3552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\sum_{\boldsymbol{Z}} q(\boldsymbol{Z})-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  q(\boldsymbol{Z})  }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&amp;=KL\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[q(\boldsymbol{Z}) ||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 \right]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geq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7591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{X}|\theta) =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\theta) + KL\left[q|| p \right]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2191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80969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KL\left[q(\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||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  \right] = -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\ln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 \over 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  }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33869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KL\left[q(\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||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  \right] = -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\ln {p(\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\theta) \over  q(\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  }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95811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&amp;=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 \sum_{\boldsymbol{Z}}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  \sum_{\boldsymbol{Z}}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  \sum_{\boldsymbol{Z}}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{Q}(\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old}})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{\</a:t>
            </a:r>
            <a:r>
              <a:rPr kumimoji="1" lang="en-US" altLang="ja-JP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</a:t>
            </a:r>
            <a:r>
              <a:rPr kumimoji="1" lang="en-US" altLang="ja-JP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const.}</a:t>
            </a: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99152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06626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005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r_{nk} \boldsymbol{x}_n &amp;= \sum_{n=1}^N r_{nk} \boldsymbol{\mu}_k \\</a:t>
            </a:r>
          </a:p>
          <a:p>
            <a:r>
              <a:rPr kumimoji="1" lang="da-DK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\boldsymbol{\mu}_k \sum_{n=1}^N r_{nk}</a:t>
            </a:r>
          </a:p>
          <a:p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{\mu}_k^* = 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r_{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12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4792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8775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77417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48131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6781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p(\boldsymbol{z}) 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 = \prod_{k=1}^K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kumimoji="1" lang="en-US" altLang="ja-JP" dirty="0" smtClean="0"/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\ln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 &amp;= \ln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\left\{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\right\}\\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\sum_{k=1}^K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{\Sigma}_k))</a:t>
            </a:r>
          </a:p>
          <a:p>
            <a:endParaRPr kumimoji="1" lang="en-US" altLang="ja-JP" dirty="0" smtClean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48608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 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{\Sigma})}\\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\prod_{j=1}^K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propto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\prod_{n=1}^N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  <a:endParaRPr kumimoji="1" lang="en-US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10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{X}}[z_{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}]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 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{\pi}_k,\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 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{z}_n}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\prod_{j=1}^K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(*4)\\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\over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\sum_{j=1}^K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{\mu}_j,\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{\Sigma}_j)^{z_{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nj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}}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=\gamma(z_{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8626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{E}_{\boldsymbol{Z}|\boldsymbol{X}}[\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p(\boldsymbol{X},\boldsymbol{Z}|\boldsymbol{\pi},\boldsymbol{\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},\boldsymbol{\Sigma})]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{E}_{\boldsymbol{Z}|\boldsymbol{X}}\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mathbb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{E}_{\boldsymbol{Z}|\boldsymbol{X}}\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}\right]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 = F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\\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86132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{\partial \over \partial \pi_{k}} F' &amp;=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{\partial \over \partial \pi_{k}} \ln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\lambda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{1 \over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+ \lambda = 0 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07252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p(\boldsymbol{x}|\boldsymbol{\pi},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\boldsymbol{\Sigma})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\sum_{k=1}^K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 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165764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 -\lambda\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endParaRPr kumimoji="1" lang="en-US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ja-JP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= \sum_{n=1}^N \sum_{k=1}^K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=  -\lambda 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-\lambda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56703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 F' &amp;=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 F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}_{k}}\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\Sigma^{-1}_k (\boldsymbol{x}_n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}_n) \right\}\\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&amp;=\Sigma^{-1}_k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\boldsymbol{x}_n -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}_n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\right\} = 0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92959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Leftrightarrow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 = {1 \over 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\sum{n=1}^N \gamma(z_{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{x}_n</a:t>
            </a:r>
          </a:p>
          <a:p>
            <a:endParaRPr kumimoji="1"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1774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 F' &amp;=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 F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[\sum_{n=1}^N \sum_{k=1}^K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(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}_k,\boldsymbol{\Sigma}_k))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\boldsymbol{\Sigma}_{k}}\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}_k,\boldsymbol{\Sigma}_k)\\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-{ 1\over 2}\boldsymbol{\Sigma}_k^{-1}+{ 1\over 2}\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(\boldsymbol{\Sigma}_k^{-1}(\boldsymbol{x}_n-\boldsymbol{\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 \boldsymbol{\Sigma}_k^{-1}\right)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\right] = 0</a:t>
            </a:r>
          </a:p>
          <a:p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\boldsymbol{\Sigma}_k = {1 \over 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  \sum_{n=1}^N \gamma(z_{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}_k)(\boldsymbol{x}_n-\boldsymbol{\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}_k)^T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582666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{L}(q,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\sum_{\boldsymbol{Z}} q(\boldsymbol{Z})-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{p(\boldsymbol{X}, \boldsymbol{Z}|\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\over q(\boldsymbol{Z})}\\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p(\boldsymbol{X}|\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[-\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q(\boldsymbol{Z})\right]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&amp;=\sum_{\boldsymbol{Z}} q(\boldsymbol{Z})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{q(\boldsymbol{Z}) \over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}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&amp;=KL\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[q(\boldsymbol{Z}) || p(\boldsymbol{Z}|\boldsymbol{X},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theta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 \right]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90232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&amp;=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{z})d\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{z})d\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(*1)</a:t>
            </a:r>
          </a:p>
          <a:p>
            <a:endParaRPr kumimoji="1" lang="en-US" altLang="ja-JP" dirty="0" smtClean="0"/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{x}) &amp;= \sum_{\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{z}} 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{z})p(\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{z})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{z}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qquad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cdots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(*1)\\</a:t>
            </a:r>
          </a:p>
          <a:p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\sum_{k=1}^K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{x}|\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{\mu}_k, \</a:t>
            </a:r>
            <a:r>
              <a:rPr kumimoji="1" lang="en-US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boldsymbol</a:t>
            </a:r>
            <a:r>
              <a:rPr kumimoji="1" lang="en-US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{\Sigma}_k)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65251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 |\boldsymbol{x}) &amp;= {p(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1)p(\boldsymbol{x}|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 \over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\sum_{j=1}^K p(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1)p(\boldsymbol{x}|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1)}\\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 \over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displaystyle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\sum_{j=1}^K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pi_j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{N}(\boldsymbol{x}|\boldsymbol{\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}_j, \boldsymbol{\Sigma}_j)}</a:t>
            </a:r>
          </a:p>
          <a:p>
            <a:r>
              <a:rPr kumimoji="1" lang="da-DK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289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8411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 =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begin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{array}{c}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\boldsymbol{x}_1^T 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vdots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  \boldsymbol{x}_N^T  \\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 \end{array}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\right]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58068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p(X|\boldsymbol{\pi},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}, \boldsymbol{\Sigma})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_{n=1}^N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 \right\} \\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&amp;= \sum_{n=1}^N </a:t>
            </a:r>
          </a:p>
          <a:p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ln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left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\{ \sum_{k=1}^K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pi_k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mathcal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{N}(\boldsymbol{x}_n| \boldsymbol{\</a:t>
            </a:r>
            <a:r>
              <a:rPr kumimoji="1" lang="da-DK" altLang="ja-JP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</a:t>
            </a:r>
            <a:r>
              <a:rPr kumimoji="1" lang="da-DK" altLang="ja-JP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}_k, \boldsymbol{\Sigma}_k) \right\}</a:t>
            </a:r>
            <a:endParaRPr kumimoji="1" lang="da-DK" altLang="ja-JP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5A9E08-77F1-8141-B38E-DC950DE6FED2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151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912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3;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3601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908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930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8019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49289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30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0642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81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3;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9730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794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49595-5E8A-E64E-9F29-3890AA01F0D8}" type="datetimeFigureOut">
              <a:rPr kumimoji="1" lang="ja-JP" altLang="en-US" smtClean="0"/>
              <a:t>2017/12/28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0A9B4-12DC-BE49-9CE6-A9B7CF253AE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6106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5.png"/><Relationship Id="rId5" Type="http://schemas.openxmlformats.org/officeDocument/2006/relationships/image" Target="../media/image38.png"/><Relationship Id="rId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hyperlink" Target="http://qiita.com/kenmatsu4/items/26d098a4048f84bf85fb" TargetMode="External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image" Target="../media/image72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77.png"/><Relationship Id="rId8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90.png"/><Relationship Id="rId5" Type="http://schemas.openxmlformats.org/officeDocument/2006/relationships/image" Target="../media/image72.png"/><Relationship Id="rId6" Type="http://schemas.openxmlformats.org/officeDocument/2006/relationships/image" Target="../media/image91.png"/><Relationship Id="rId7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84.png"/><Relationship Id="rId6" Type="http://schemas.openxmlformats.org/officeDocument/2006/relationships/image" Target="../media/image89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4" Type="http://schemas.openxmlformats.org/officeDocument/2006/relationships/image" Target="../media/image84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89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4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0.png"/><Relationship Id="rId12" Type="http://schemas.openxmlformats.org/officeDocument/2006/relationships/image" Target="../media/image101.png"/><Relationship Id="rId13" Type="http://schemas.openxmlformats.org/officeDocument/2006/relationships/image" Target="../media/image102.png"/><Relationship Id="rId14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Relationship Id="rId10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5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1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6.png"/><Relationship Id="rId6" Type="http://schemas.openxmlformats.org/officeDocument/2006/relationships/image" Target="../media/image119.png"/><Relationship Id="rId7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36.png"/><Relationship Id="rId13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8.png"/><Relationship Id="rId3" Type="http://schemas.openxmlformats.org/officeDocument/2006/relationships/image" Target="../media/image129.png"/><Relationship Id="rId4" Type="http://schemas.openxmlformats.org/officeDocument/2006/relationships/image" Target="../media/image130.png"/><Relationship Id="rId5" Type="http://schemas.openxmlformats.org/officeDocument/2006/relationships/image" Target="../media/image131.png"/><Relationship Id="rId6" Type="http://schemas.openxmlformats.org/officeDocument/2006/relationships/image" Target="../media/image132.png"/><Relationship Id="rId7" Type="http://schemas.openxmlformats.org/officeDocument/2006/relationships/image" Target="../media/image133.png"/><Relationship Id="rId8" Type="http://schemas.openxmlformats.org/officeDocument/2006/relationships/image" Target="../media/image134.png"/><Relationship Id="rId9" Type="http://schemas.openxmlformats.org/officeDocument/2006/relationships/image" Target="../media/image135.png"/><Relationship Id="rId10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67.png"/><Relationship Id="rId5" Type="http://schemas.openxmlformats.org/officeDocument/2006/relationships/hyperlink" Target="http://qiita.com/kenmatsu4/items/26d098a4048f84bf85fb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4" Type="http://schemas.openxmlformats.org/officeDocument/2006/relationships/image" Target="../media/image141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2" y="3728164"/>
            <a:ext cx="6449204" cy="2841569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0452" y="200384"/>
            <a:ext cx="6449204" cy="2841569"/>
          </a:xfrm>
          <a:prstGeom prst="rect">
            <a:avLst/>
          </a:prstGeom>
        </p:spPr>
      </p:pic>
      <p:sp>
        <p:nvSpPr>
          <p:cNvPr id="6" name="下矢印 5"/>
          <p:cNvSpPr/>
          <p:nvPr/>
        </p:nvSpPr>
        <p:spPr>
          <a:xfrm>
            <a:off x="4148251" y="3041953"/>
            <a:ext cx="554636" cy="77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276163" y="3202757"/>
            <a:ext cx="243287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kumimoji="1" lang="ja-JP" altLang="en-US" dirty="0" smtClean="0"/>
              <a:t>データを生成する</a:t>
            </a:r>
            <a:endParaRPr kumimoji="1" lang="ja-JP" altLang="en-US" dirty="0"/>
          </a:p>
        </p:txBody>
      </p:sp>
      <p:sp>
        <p:nvSpPr>
          <p:cNvPr id="8" name="下矢印 7"/>
          <p:cNvSpPr/>
          <p:nvPr/>
        </p:nvSpPr>
        <p:spPr>
          <a:xfrm rot="10800000">
            <a:off x="7389763" y="3041952"/>
            <a:ext cx="554636" cy="77948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6450643" y="3405943"/>
            <a:ext cx="243287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36000" tIns="0" rIns="36000" bIns="0" rtlCol="0">
            <a:noAutofit/>
          </a:bodyPr>
          <a:lstStyle/>
          <a:p>
            <a:pPr algn="ctr"/>
            <a:r>
              <a:rPr kumimoji="1" lang="ja-JP" altLang="en-US" dirty="0" smtClean="0"/>
              <a:t>パラメータを推定する</a:t>
            </a:r>
            <a:endParaRPr kumimoji="1" lang="ja-JP" altLang="en-US" dirty="0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459" y="2306464"/>
            <a:ext cx="1181100" cy="469900"/>
          </a:xfrm>
          <a:prstGeom prst="rect">
            <a:avLst/>
          </a:prstGeom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8773" y="5932854"/>
            <a:ext cx="3556000" cy="46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28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924760" y="67734"/>
            <a:ext cx="6187239" cy="6705600"/>
            <a:chOff x="975561" y="0"/>
            <a:chExt cx="6617935" cy="6921127"/>
          </a:xfrm>
        </p:grpSpPr>
        <p:pic>
          <p:nvPicPr>
            <p:cNvPr id="4" name="図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027" b="5705"/>
            <a:stretch/>
          </p:blipFill>
          <p:spPr>
            <a:xfrm>
              <a:off x="975561" y="4625011"/>
              <a:ext cx="6617935" cy="2296116"/>
            </a:xfrm>
            <a:prstGeom prst="rect">
              <a:avLst/>
            </a:prstGeom>
          </p:spPr>
        </p:pic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49" y="0"/>
              <a:ext cx="5506951" cy="2304705"/>
            </a:xfrm>
            <a:prstGeom prst="rect">
              <a:avLst/>
            </a:prstGeom>
          </p:spPr>
        </p:pic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5349" y="2333625"/>
              <a:ext cx="5506951" cy="2304705"/>
            </a:xfrm>
            <a:prstGeom prst="rect">
              <a:avLst/>
            </a:prstGeom>
          </p:spPr>
        </p:pic>
      </p:grpSp>
      <p:sp>
        <p:nvSpPr>
          <p:cNvPr id="6" name="正方形/長方形 5"/>
          <p:cNvSpPr/>
          <p:nvPr/>
        </p:nvSpPr>
        <p:spPr>
          <a:xfrm>
            <a:off x="6722533" y="119921"/>
            <a:ext cx="4284134" cy="19967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ja-JP" altLang="en-US" b="1" u="sng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完全データ</a:t>
            </a:r>
            <a:endParaRPr lang="en-US" altLang="ja-JP" b="1" u="sng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各データ点が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位置を表す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x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と、３つの正規分布のうちどの分布から生成されたかをあらわす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の情報を保持している。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そのため分布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p(x, z)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のすべての情報を持っている。</a:t>
            </a:r>
            <a:endParaRPr kumimoji="1"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722533" y="2387602"/>
            <a:ext cx="4284134" cy="19642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ja-JP" altLang="en-US" b="1" u="sng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不完全データ</a:t>
            </a:r>
            <a:endParaRPr lang="en-US" altLang="ja-JP" b="1" u="sng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>
              <a:spcAft>
                <a:spcPts val="600"/>
              </a:spcAft>
            </a:pP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各データ点は、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位置を表す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x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のみを保持しており、３つ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の正規分布のうちどの分布から生成されたかをあらわす</a:t>
            </a:r>
            <a:r>
              <a:rPr lang="en-US" altLang="ja-JP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の情報は失われている。そのため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p(x, z)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を表す情報が足りていない。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722533" y="4588936"/>
            <a:ext cx="4284134" cy="19978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Aft>
                <a:spcPts val="600"/>
              </a:spcAft>
            </a:pPr>
            <a:r>
              <a:rPr lang="ja-JP" altLang="en-US" b="1" u="sng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負担率で表現したデータ</a:t>
            </a:r>
            <a:endParaRPr lang="en-US" altLang="ja-JP" b="1" u="sng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アルゴリズムを利用して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の推定値として負担率を利用して表現したデータ。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1741211" y="201093"/>
            <a:ext cx="1349461" cy="5843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/>
        </p:nvSpPr>
        <p:spPr>
          <a:xfrm>
            <a:off x="1774206" y="257934"/>
            <a:ext cx="117695" cy="117695"/>
          </a:xfrm>
          <a:prstGeom prst="ellipse">
            <a:avLst/>
          </a:prstGeom>
          <a:solidFill>
            <a:srgbClr val="D65F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/>
        </p:nvSpPr>
        <p:spPr>
          <a:xfrm>
            <a:off x="1774207" y="434659"/>
            <a:ext cx="117695" cy="117695"/>
          </a:xfrm>
          <a:prstGeom prst="ellipse">
            <a:avLst/>
          </a:prstGeom>
          <a:solidFill>
            <a:srgbClr val="6ACC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/>
        </p:nvSpPr>
        <p:spPr>
          <a:xfrm>
            <a:off x="1774206" y="611384"/>
            <a:ext cx="117695" cy="117695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1903682" y="233221"/>
            <a:ext cx="122707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700" smtClean="0">
                <a:latin typeface="Meiryo" charset="-128"/>
                <a:ea typeface="Meiryo" charset="-128"/>
                <a:cs typeface="Meiryo" charset="-128"/>
              </a:rPr>
              <a:t>分布１から生成されたデータ</a:t>
            </a:r>
            <a:endParaRPr kumimoji="1" lang="ja-JP" altLang="en-US" sz="7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1903682" y="404703"/>
            <a:ext cx="122707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700" smtClean="0">
                <a:latin typeface="Meiryo" charset="-128"/>
                <a:ea typeface="Meiryo" charset="-128"/>
                <a:cs typeface="Meiryo" charset="-128"/>
              </a:rPr>
              <a:t>分布２から生成されたデータ</a:t>
            </a:r>
            <a:endParaRPr kumimoji="1" lang="ja-JP" altLang="en-US" sz="7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1903682" y="588487"/>
            <a:ext cx="1227078" cy="20005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r>
              <a:rPr kumimoji="1" lang="ja-JP" altLang="en-US" sz="700" smtClean="0">
                <a:latin typeface="Meiryo" charset="-128"/>
                <a:ea typeface="Meiryo" charset="-128"/>
                <a:cs typeface="Meiryo" charset="-128"/>
              </a:rPr>
              <a:t>分布３から生成されたデータ</a:t>
            </a:r>
            <a:endParaRPr kumimoji="1" lang="ja-JP" altLang="en-US" sz="7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04507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94" y="189904"/>
            <a:ext cx="266700" cy="2159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1304144" y="121720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次元</a:t>
            </a:r>
            <a:r>
              <a:rPr lang="ja-JP" altLang="en-US" sz="2400" dirty="0">
                <a:latin typeface="Meiryo" charset="-128"/>
                <a:ea typeface="Meiryo" charset="-128"/>
                <a:cs typeface="Meiryo" charset="-128"/>
              </a:rPr>
              <a:t>のデータ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94" y="677502"/>
            <a:ext cx="3632200" cy="4699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497049" y="698548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個の観測点（データ集合）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582648" y="2100887"/>
            <a:ext cx="8103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個の観測点を行列表現したもの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(N x D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行列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640" y="3565231"/>
            <a:ext cx="393700" cy="317500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1304144" y="3538325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：クラスタの数（既知の定数）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994" y="4262247"/>
            <a:ext cx="228600" cy="215900"/>
          </a:xfrm>
          <a:prstGeom prst="rect">
            <a:avLst/>
          </a:prstGeom>
        </p:spPr>
      </p:pic>
      <p:sp>
        <p:nvSpPr>
          <p:cNvPr id="12" name="テキスト ボックス 11"/>
          <p:cNvSpPr txBox="1"/>
          <p:nvPr/>
        </p:nvSpPr>
        <p:spPr>
          <a:xfrm>
            <a:off x="1304143" y="4139365"/>
            <a:ext cx="957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：観測点がクラスタに所属するかを表現する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K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次元の潜在変数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994" y="1366519"/>
            <a:ext cx="2578100" cy="1930400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994" y="4781185"/>
            <a:ext cx="2463800" cy="193040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3582649" y="5515552"/>
            <a:ext cx="6385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N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個の潜在変数の行列表現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(N x K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行列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endParaRPr kumimoji="1"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842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円弧 2"/>
          <p:cNvSpPr/>
          <p:nvPr/>
        </p:nvSpPr>
        <p:spPr>
          <a:xfrm rot="5400000">
            <a:off x="5594685" y="3830054"/>
            <a:ext cx="673766" cy="938463"/>
          </a:xfrm>
          <a:prstGeom prst="arc">
            <a:avLst>
              <a:gd name="adj1" fmla="val 16200000"/>
              <a:gd name="adj2" fmla="val 5198008"/>
            </a:avLst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4523874" y="4647672"/>
            <a:ext cx="378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log-sum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になっており、</a:t>
            </a:r>
            <a:endParaRPr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解くことができない・・・。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64" y="1279024"/>
            <a:ext cx="95504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87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テキスト ボックス 31"/>
          <p:cNvSpPr txBox="1"/>
          <p:nvPr/>
        </p:nvSpPr>
        <p:spPr>
          <a:xfrm>
            <a:off x="7957838" y="3854146"/>
            <a:ext cx="3945429" cy="277839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円/楕円 15"/>
          <p:cNvSpPr/>
          <p:nvPr/>
        </p:nvSpPr>
        <p:spPr>
          <a:xfrm>
            <a:off x="1335216" y="4604210"/>
            <a:ext cx="283222" cy="22785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 rotWithShape="1">
          <a:blip r:embed="rId3"/>
          <a:srcRect b="11465"/>
          <a:stretch/>
        </p:blipFill>
        <p:spPr>
          <a:xfrm>
            <a:off x="438640" y="131395"/>
            <a:ext cx="10998200" cy="4936092"/>
          </a:xfrm>
          <a:prstGeom prst="rect">
            <a:avLst/>
          </a:prstGeom>
        </p:spPr>
      </p:pic>
      <p:grpSp>
        <p:nvGrpSpPr>
          <p:cNvPr id="4" name="図形グループ 3"/>
          <p:cNvGrpSpPr/>
          <p:nvPr/>
        </p:nvGrpSpPr>
        <p:grpSpPr>
          <a:xfrm>
            <a:off x="1980946" y="2367584"/>
            <a:ext cx="4357847" cy="58166"/>
            <a:chOff x="6518700" y="984571"/>
            <a:chExt cx="1653335" cy="55953"/>
          </a:xfrm>
        </p:grpSpPr>
        <p:cxnSp>
          <p:nvCxnSpPr>
            <p:cNvPr id="5" name="直線コネクタ 4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線コネクタ 5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テキスト ボックス 6"/>
          <p:cNvSpPr txBox="1"/>
          <p:nvPr/>
        </p:nvSpPr>
        <p:spPr>
          <a:xfrm>
            <a:off x="2552856" y="2425750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μ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を含まない定数</a:t>
            </a:r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0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円弧 7"/>
          <p:cNvSpPr/>
          <p:nvPr/>
        </p:nvSpPr>
        <p:spPr>
          <a:xfrm>
            <a:off x="6575414" y="3496562"/>
            <a:ext cx="934451" cy="966535"/>
          </a:xfrm>
          <a:prstGeom prst="arc">
            <a:avLst>
              <a:gd name="adj1" fmla="val 16200000"/>
              <a:gd name="adj2" fmla="val 5420341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292680" y="3109616"/>
            <a:ext cx="378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対称行列の二次形式の微分と</a:t>
            </a:r>
            <a:endParaRPr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チェーンルールにより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0" name="図形グループ 9"/>
          <p:cNvGrpSpPr/>
          <p:nvPr/>
        </p:nvGrpSpPr>
        <p:grpSpPr>
          <a:xfrm>
            <a:off x="1010399" y="4765878"/>
            <a:ext cx="932857" cy="66187"/>
            <a:chOff x="6518700" y="984571"/>
            <a:chExt cx="1653335" cy="55953"/>
          </a:xfrm>
        </p:grpSpPr>
        <p:cxnSp>
          <p:nvCxnSpPr>
            <p:cNvPr id="11" name="直線コネクタ 10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カギ線コネクタ 13"/>
          <p:cNvCxnSpPr>
            <a:stCxn id="18" idx="1"/>
            <a:endCxn id="16" idx="4"/>
          </p:cNvCxnSpPr>
          <p:nvPr/>
        </p:nvCxnSpPr>
        <p:spPr>
          <a:xfrm rot="10800000">
            <a:off x="1476828" y="4832064"/>
            <a:ext cx="3061347" cy="27984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17"/>
          <p:cNvSpPr txBox="1"/>
          <p:nvPr/>
        </p:nvSpPr>
        <p:spPr>
          <a:xfrm>
            <a:off x="4538174" y="4807112"/>
            <a:ext cx="1800620" cy="6096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1" name="図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8252" y="4879036"/>
            <a:ext cx="1533000" cy="497190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5083" y="4414913"/>
            <a:ext cx="3093368" cy="652574"/>
          </a:xfrm>
          <a:prstGeom prst="rect">
            <a:avLst/>
          </a:prstGeom>
        </p:spPr>
      </p:pic>
      <p:sp>
        <p:nvSpPr>
          <p:cNvPr id="29" name="テキスト ボックス 28"/>
          <p:cNvSpPr txBox="1"/>
          <p:nvPr/>
        </p:nvSpPr>
        <p:spPr>
          <a:xfrm>
            <a:off x="7990203" y="4035464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smtClean="0">
                <a:latin typeface="Meiryo" charset="-128"/>
                <a:ea typeface="Meiryo" charset="-128"/>
                <a:cs typeface="Meiryo" charset="-128"/>
              </a:rPr>
              <a:t>■二次形式の微分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7990201" y="5382253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A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が対称行列なら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1438" y="5802552"/>
            <a:ext cx="1976890" cy="583220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2593" y="5764860"/>
            <a:ext cx="1346200" cy="469900"/>
          </a:xfrm>
          <a:prstGeom prst="rect">
            <a:avLst/>
          </a:prstGeom>
        </p:spPr>
      </p:pic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3"/>
          <a:srcRect t="87936" b="-806"/>
          <a:stretch/>
        </p:blipFill>
        <p:spPr>
          <a:xfrm>
            <a:off x="438640" y="5576496"/>
            <a:ext cx="10998200" cy="71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123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85" y="927100"/>
            <a:ext cx="4826000" cy="1803400"/>
          </a:xfrm>
          <a:prstGeom prst="rect">
            <a:avLst/>
          </a:prstGeom>
        </p:spPr>
      </p:pic>
      <p:grpSp>
        <p:nvGrpSpPr>
          <p:cNvPr id="6" name="図形グループ 5"/>
          <p:cNvGrpSpPr/>
          <p:nvPr/>
        </p:nvGrpSpPr>
        <p:grpSpPr>
          <a:xfrm>
            <a:off x="1185985" y="3230086"/>
            <a:ext cx="6411905" cy="381055"/>
            <a:chOff x="5044832" y="3335594"/>
            <a:chExt cx="6411905" cy="381055"/>
          </a:xfrm>
        </p:grpSpPr>
        <p:pic>
          <p:nvPicPr>
            <p:cNvPr id="3" name="図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6400" y="3335594"/>
              <a:ext cx="2184400" cy="334706"/>
            </a:xfrm>
            <a:prstGeom prst="rect">
              <a:avLst/>
            </a:prstGeom>
          </p:spPr>
        </p:pic>
        <p:sp>
          <p:nvSpPr>
            <p:cNvPr id="4" name="テキスト ボックス 3"/>
            <p:cNvSpPr txBox="1"/>
            <p:nvPr/>
          </p:nvSpPr>
          <p:spPr>
            <a:xfrm>
              <a:off x="7670800" y="3335594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のように略記する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5" name="テキスト ボックス 4"/>
            <p:cNvSpPr txBox="1"/>
            <p:nvPr/>
          </p:nvSpPr>
          <p:spPr>
            <a:xfrm>
              <a:off x="5044832" y="3347317"/>
              <a:ext cx="4239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ja-JP" smtClean="0">
                  <a:latin typeface="Meiryo" charset="-128"/>
                  <a:ea typeface="Meiryo" charset="-128"/>
                  <a:cs typeface="Meiryo" charset="-128"/>
                </a:rPr>
                <a:t>※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7" name="テキスト ボックス 6"/>
          <p:cNvSpPr txBox="1"/>
          <p:nvPr/>
        </p:nvSpPr>
        <p:spPr>
          <a:xfrm>
            <a:off x="7043438" y="1949542"/>
            <a:ext cx="4474485" cy="15619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7075803" y="2130859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■対数を利用した微分の変形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0" name="図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412" y="2504778"/>
            <a:ext cx="3950188" cy="729265"/>
          </a:xfrm>
          <a:prstGeom prst="rect">
            <a:avLst/>
          </a:prstGeom>
        </p:spPr>
      </p:pic>
      <p:grpSp>
        <p:nvGrpSpPr>
          <p:cNvPr id="11" name="図形グループ 10"/>
          <p:cNvGrpSpPr/>
          <p:nvPr/>
        </p:nvGrpSpPr>
        <p:grpSpPr>
          <a:xfrm>
            <a:off x="3841522" y="2040262"/>
            <a:ext cx="2014155" cy="69892"/>
            <a:chOff x="6518700" y="984571"/>
            <a:chExt cx="1653335" cy="55953"/>
          </a:xfrm>
        </p:grpSpPr>
        <p:cxnSp>
          <p:nvCxnSpPr>
            <p:cNvPr id="12" name="直線コネクタ 11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直線矢印コネクタ 14"/>
          <p:cNvCxnSpPr/>
          <p:nvPr/>
        </p:nvCxnSpPr>
        <p:spPr>
          <a:xfrm flipV="1">
            <a:off x="5855677" y="1371600"/>
            <a:ext cx="984738" cy="668662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テキスト ボックス 15"/>
          <p:cNvSpPr txBox="1"/>
          <p:nvPr/>
        </p:nvSpPr>
        <p:spPr>
          <a:xfrm>
            <a:off x="6848230" y="1201993"/>
            <a:ext cx="3785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(*2)</a:t>
            </a:r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より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8" name="図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633" y="1164649"/>
            <a:ext cx="1638072" cy="373908"/>
          </a:xfrm>
          <a:prstGeom prst="rect">
            <a:avLst/>
          </a:prstGeom>
        </p:spPr>
      </p:pic>
      <p:grpSp>
        <p:nvGrpSpPr>
          <p:cNvPr id="19" name="図形グループ 18"/>
          <p:cNvGrpSpPr/>
          <p:nvPr/>
        </p:nvGrpSpPr>
        <p:grpSpPr>
          <a:xfrm>
            <a:off x="3590511" y="2757439"/>
            <a:ext cx="2460666" cy="66443"/>
            <a:chOff x="6518700" y="984571"/>
            <a:chExt cx="1653335" cy="55953"/>
          </a:xfrm>
        </p:grpSpPr>
        <p:cxnSp>
          <p:nvCxnSpPr>
            <p:cNvPr id="20" name="直線コネクタ 19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596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図形グループ 4"/>
          <p:cNvGrpSpPr/>
          <p:nvPr/>
        </p:nvGrpSpPr>
        <p:grpSpPr>
          <a:xfrm>
            <a:off x="479539" y="555099"/>
            <a:ext cx="7467600" cy="369332"/>
            <a:chOff x="226542" y="234225"/>
            <a:chExt cx="7467600" cy="369332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42736" y="258278"/>
              <a:ext cx="2823411" cy="321227"/>
            </a:xfrm>
            <a:prstGeom prst="rect">
              <a:avLst/>
            </a:prstGeom>
          </p:spPr>
        </p:pic>
        <p:sp>
          <p:nvSpPr>
            <p:cNvPr id="3" name="テキスト ボックス 2"/>
            <p:cNvSpPr txBox="1"/>
            <p:nvPr/>
          </p:nvSpPr>
          <p:spPr>
            <a:xfrm>
              <a:off x="3908205" y="234225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のように略記する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" name="テキスト ボックス 3"/>
            <p:cNvSpPr txBox="1"/>
            <p:nvPr/>
          </p:nvSpPr>
          <p:spPr>
            <a:xfrm>
              <a:off x="226542" y="234225"/>
              <a:ext cx="9124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mtClean="0">
                  <a:latin typeface="Meiryo" charset="-128"/>
                  <a:ea typeface="Meiryo" charset="-128"/>
                  <a:cs typeface="Meiryo" charset="-128"/>
                </a:rPr>
                <a:t>ここで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grpSp>
        <p:nvGrpSpPr>
          <p:cNvPr id="8" name="図形グループ 7"/>
          <p:cNvGrpSpPr/>
          <p:nvPr/>
        </p:nvGrpSpPr>
        <p:grpSpPr>
          <a:xfrm>
            <a:off x="274668" y="97868"/>
            <a:ext cx="3785937" cy="461665"/>
            <a:chOff x="274668" y="338498"/>
            <a:chExt cx="3785937" cy="461665"/>
          </a:xfrm>
        </p:grpSpPr>
        <p:sp>
          <p:nvSpPr>
            <p:cNvPr id="6" name="テキスト ボックス 5"/>
            <p:cNvSpPr txBox="1"/>
            <p:nvPr/>
          </p:nvSpPr>
          <p:spPr>
            <a:xfrm>
              <a:off x="274668" y="338498"/>
              <a:ext cx="378593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smtClean="0">
                  <a:latin typeface="Meiryo" charset="-128"/>
                  <a:ea typeface="Meiryo" charset="-128"/>
                  <a:cs typeface="Meiryo" charset="-128"/>
                </a:rPr>
                <a:t>■</a:t>
              </a:r>
              <a:r>
                <a:rPr lang="en-US" altLang="ja-JP" sz="2400" dirty="0" smtClean="0">
                  <a:latin typeface="Meiryo" charset="-128"/>
                  <a:ea typeface="Meiryo" charset="-128"/>
                  <a:cs typeface="Meiryo" charset="-128"/>
                </a:rPr>
                <a:t>    </a:t>
              </a:r>
              <a:r>
                <a:rPr lang="ja-JP" altLang="en-US" sz="2400" dirty="0" smtClean="0">
                  <a:latin typeface="Meiryo" charset="-128"/>
                  <a:ea typeface="Meiryo" charset="-128"/>
                  <a:cs typeface="Meiryo" charset="-128"/>
                </a:rPr>
                <a:t>の最大化</a:t>
              </a:r>
              <a:endParaRPr kumimoji="1" lang="ja-JP" altLang="en-US" sz="24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805" y="380456"/>
              <a:ext cx="304800" cy="317500"/>
            </a:xfrm>
            <a:prstGeom prst="rect">
              <a:avLst/>
            </a:prstGeom>
          </p:spPr>
        </p:pic>
      </p:grpSp>
      <p:grpSp>
        <p:nvGrpSpPr>
          <p:cNvPr id="14" name="図形グループ 13"/>
          <p:cNvGrpSpPr/>
          <p:nvPr/>
        </p:nvGrpSpPr>
        <p:grpSpPr>
          <a:xfrm>
            <a:off x="479539" y="916374"/>
            <a:ext cx="7787773" cy="393383"/>
            <a:chOff x="645589" y="912476"/>
            <a:chExt cx="7787773" cy="393383"/>
          </a:xfrm>
        </p:grpSpPr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88327" y="912476"/>
              <a:ext cx="2988614" cy="362554"/>
            </a:xfrm>
            <a:prstGeom prst="rect">
              <a:avLst/>
            </a:prstGeom>
          </p:spPr>
        </p:pic>
        <p:sp>
          <p:nvSpPr>
            <p:cNvPr id="10" name="テキスト ボックス 9"/>
            <p:cNvSpPr txBox="1"/>
            <p:nvPr/>
          </p:nvSpPr>
          <p:spPr>
            <a:xfrm>
              <a:off x="645589" y="926296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対数尤度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1" name="テキスト ボックス 10"/>
            <p:cNvSpPr txBox="1"/>
            <p:nvPr/>
          </p:nvSpPr>
          <p:spPr>
            <a:xfrm>
              <a:off x="4647425" y="936527"/>
              <a:ext cx="37859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を　　で微分すると、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12" name="図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21176" y="1006642"/>
              <a:ext cx="343903" cy="229269"/>
            </a:xfrm>
            <a:prstGeom prst="rect">
              <a:avLst/>
            </a:prstGeom>
          </p:spPr>
        </p:pic>
      </p:grpSp>
      <p:sp>
        <p:nvSpPr>
          <p:cNvPr id="15" name="正方形/長方形 14"/>
          <p:cNvSpPr/>
          <p:nvPr/>
        </p:nvSpPr>
        <p:spPr>
          <a:xfrm>
            <a:off x="4638826" y="1293146"/>
            <a:ext cx="3510563" cy="1401928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8701519" y="457326"/>
            <a:ext cx="1998565" cy="122709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733884" y="638643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■対数の微分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33884" y="937410"/>
            <a:ext cx="1316775" cy="628460"/>
          </a:xfrm>
          <a:prstGeom prst="rect">
            <a:avLst/>
          </a:prstGeom>
        </p:spPr>
      </p:pic>
      <p:sp>
        <p:nvSpPr>
          <p:cNvPr id="21" name="テキスト ボックス 20"/>
          <p:cNvSpPr txBox="1"/>
          <p:nvPr/>
        </p:nvSpPr>
        <p:spPr>
          <a:xfrm>
            <a:off x="7593222" y="2374232"/>
            <a:ext cx="17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187016" y="3482893"/>
            <a:ext cx="2155006" cy="768265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4882699" y="3985161"/>
            <a:ext cx="45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3200400" y="2728701"/>
            <a:ext cx="2127738" cy="694591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ボックス 25"/>
          <p:cNvSpPr txBox="1"/>
          <p:nvPr/>
        </p:nvSpPr>
        <p:spPr>
          <a:xfrm>
            <a:off x="5243647" y="2741898"/>
            <a:ext cx="64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r>
              <a:rPr kumimoji="1" lang="en-US" altLang="ja-JP" sz="2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‘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3779032" y="2764855"/>
            <a:ext cx="1426014" cy="640854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6938102" y="2933841"/>
            <a:ext cx="3228785" cy="506783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矢印コネクタ 30"/>
          <p:cNvCxnSpPr/>
          <p:nvPr/>
        </p:nvCxnSpPr>
        <p:spPr>
          <a:xfrm>
            <a:off x="5243647" y="3095732"/>
            <a:ext cx="1694455" cy="0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6293619" y="2759936"/>
            <a:ext cx="7684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(*2)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6479629" y="3496391"/>
            <a:ext cx="3599628" cy="69668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/>
        </p:nvSpPr>
        <p:spPr>
          <a:xfrm>
            <a:off x="6479629" y="3066631"/>
            <a:ext cx="458473" cy="429760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正方形/長方形 34"/>
          <p:cNvSpPr/>
          <p:nvPr/>
        </p:nvSpPr>
        <p:spPr>
          <a:xfrm>
            <a:off x="3179380" y="4310941"/>
            <a:ext cx="2165130" cy="117490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5476" y="5423173"/>
            <a:ext cx="1082371" cy="298863"/>
          </a:xfrm>
          <a:prstGeom prst="rect">
            <a:avLst/>
          </a:prstGeom>
        </p:spPr>
      </p:pic>
      <p:sp>
        <p:nvSpPr>
          <p:cNvPr id="37" name="正方形/長方形 36"/>
          <p:cNvSpPr/>
          <p:nvPr/>
        </p:nvSpPr>
        <p:spPr>
          <a:xfrm>
            <a:off x="3909702" y="5837489"/>
            <a:ext cx="1119222" cy="72041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/>
        </p:nvSpPr>
        <p:spPr>
          <a:xfrm>
            <a:off x="5342022" y="4524057"/>
            <a:ext cx="743468" cy="647034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/>
        </p:nvSpPr>
        <p:spPr>
          <a:xfrm>
            <a:off x="2418974" y="5896609"/>
            <a:ext cx="743468" cy="647034"/>
          </a:xfrm>
          <a:prstGeom prst="rect">
            <a:avLst/>
          </a:prstGeom>
          <a:solidFill>
            <a:srgbClr val="7030A0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0" name="図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907" y="1293578"/>
            <a:ext cx="9239181" cy="5521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37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図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041" y="189186"/>
            <a:ext cx="6271618" cy="6511159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 flipV="1">
            <a:off x="2790497" y="394138"/>
            <a:ext cx="740979" cy="740979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正方形/長方形 4"/>
          <p:cNvSpPr/>
          <p:nvPr/>
        </p:nvSpPr>
        <p:spPr>
          <a:xfrm>
            <a:off x="4745551" y="4860580"/>
            <a:ext cx="2348932" cy="72041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36" y="5346743"/>
            <a:ext cx="644634" cy="249796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6542690" y="5990897"/>
            <a:ext cx="4035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…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    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の加重平均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8" name="図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733" y="6044317"/>
            <a:ext cx="376593" cy="21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787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図形グループ 2"/>
          <p:cNvGrpSpPr/>
          <p:nvPr/>
        </p:nvGrpSpPr>
        <p:grpSpPr>
          <a:xfrm>
            <a:off x="1627711" y="4558873"/>
            <a:ext cx="2318647" cy="45719"/>
            <a:chOff x="6518700" y="984571"/>
            <a:chExt cx="1653335" cy="55953"/>
          </a:xfrm>
        </p:grpSpPr>
        <p:cxnSp>
          <p:nvCxnSpPr>
            <p:cNvPr id="4" name="直線コネクタ 3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線コネクタ 4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テキスト ボックス 5"/>
          <p:cNvSpPr txBox="1"/>
          <p:nvPr/>
        </p:nvSpPr>
        <p:spPr>
          <a:xfrm>
            <a:off x="1639614" y="4660047"/>
            <a:ext cx="230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dirty="0" err="1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Σ</a:t>
            </a:r>
            <a:r>
              <a:rPr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に依存しない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6879150" y="2502568"/>
            <a:ext cx="4350323" cy="80210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6879150" y="3625516"/>
            <a:ext cx="5152429" cy="72189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8055027" y="4778543"/>
            <a:ext cx="3174445" cy="94440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noAutofit/>
          </a:bodyPr>
          <a:lstStyle/>
          <a:p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627" y="5221693"/>
            <a:ext cx="2374231" cy="332230"/>
          </a:xfrm>
          <a:prstGeom prst="rect">
            <a:avLst/>
          </a:prstGeom>
        </p:spPr>
      </p:pic>
      <p:sp>
        <p:nvSpPr>
          <p:cNvPr id="11" name="テキスト ボックス 10"/>
          <p:cNvSpPr txBox="1"/>
          <p:nvPr/>
        </p:nvSpPr>
        <p:spPr>
          <a:xfrm>
            <a:off x="8076158" y="4825631"/>
            <a:ext cx="30249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■二次形式と</a:t>
            </a:r>
            <a:r>
              <a:rPr lang="en-US" altLang="ja-JP" sz="1600" dirty="0" smtClean="0">
                <a:latin typeface="Meiryo" charset="-128"/>
                <a:ea typeface="Meiryo" charset="-128"/>
                <a:cs typeface="Meiryo" charset="-128"/>
              </a:rPr>
              <a:t>trace</a:t>
            </a:r>
            <a:r>
              <a:rPr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の関係より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400300"/>
            <a:ext cx="116205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8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940050"/>
            <a:ext cx="11430000" cy="977900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4138958"/>
            <a:ext cx="4414935" cy="819157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2657594" y="5115991"/>
            <a:ext cx="249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対称行列なら</a:t>
            </a:r>
            <a:endParaRPr kumimoji="1" lang="ja-JP" altLang="en-US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9" name="図形グループ 8"/>
          <p:cNvGrpSpPr/>
          <p:nvPr/>
        </p:nvGrpSpPr>
        <p:grpSpPr>
          <a:xfrm>
            <a:off x="5490584" y="3868407"/>
            <a:ext cx="6303310" cy="50450"/>
            <a:chOff x="6518700" y="984571"/>
            <a:chExt cx="1653335" cy="55953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073" y="4011958"/>
            <a:ext cx="4784402" cy="756466"/>
          </a:xfrm>
          <a:prstGeom prst="rect">
            <a:avLst/>
          </a:prstGeom>
        </p:spPr>
      </p:pic>
      <p:sp>
        <p:nvSpPr>
          <p:cNvPr id="13" name="円弧 12"/>
          <p:cNvSpPr/>
          <p:nvPr/>
        </p:nvSpPr>
        <p:spPr>
          <a:xfrm rot="5400000">
            <a:off x="3349492" y="4061089"/>
            <a:ext cx="729553" cy="1321283"/>
          </a:xfrm>
          <a:prstGeom prst="arc">
            <a:avLst>
              <a:gd name="adj1" fmla="val 16200000"/>
              <a:gd name="adj2" fmla="val 5415523"/>
            </a:avLst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kumimoji="1" lang="ja-JP" altLang="en-US" smtClean="0"/>
              <a:t>　</a:t>
            </a:r>
            <a:endParaRPr kumimoji="1" lang="ja-JP" altLang="en-US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3587269" y="3923912"/>
            <a:ext cx="781532" cy="63888"/>
            <a:chOff x="6518700" y="984571"/>
            <a:chExt cx="1653335" cy="55953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8111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644217" y="408929"/>
            <a:ext cx="3366184" cy="1401928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6518401" y="1441525"/>
            <a:ext cx="174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2189799" y="2518439"/>
            <a:ext cx="2077401" cy="768265"/>
          </a:xfrm>
          <a:prstGeom prst="rect">
            <a:avLst/>
          </a:prstGeom>
          <a:solidFill>
            <a:srgbClr val="92D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853398" y="3004665"/>
            <a:ext cx="45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2203183" y="1900331"/>
            <a:ext cx="2127738" cy="572932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ボックス 8"/>
          <p:cNvSpPr txBox="1"/>
          <p:nvPr/>
        </p:nvSpPr>
        <p:spPr>
          <a:xfrm>
            <a:off x="4278514" y="1826325"/>
            <a:ext cx="642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=f</a:t>
            </a:r>
            <a:r>
              <a:rPr kumimoji="1" lang="en-US" altLang="ja-JP" sz="2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1"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‘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正方形/長方形 9"/>
          <p:cNvSpPr/>
          <p:nvPr/>
        </p:nvSpPr>
        <p:spPr>
          <a:xfrm>
            <a:off x="2749731" y="1929492"/>
            <a:ext cx="1426014" cy="530021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04027" y="1912490"/>
            <a:ext cx="2539874" cy="554328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矢印コネクタ 11"/>
          <p:cNvCxnSpPr/>
          <p:nvPr/>
        </p:nvCxnSpPr>
        <p:spPr>
          <a:xfrm flipV="1">
            <a:off x="4174435" y="2033969"/>
            <a:ext cx="1653871" cy="246491"/>
          </a:xfrm>
          <a:prstGeom prst="straightConnector1">
            <a:avLst/>
          </a:prstGeom>
          <a:ln w="28575"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正方形/長方形 13"/>
          <p:cNvSpPr/>
          <p:nvPr/>
        </p:nvSpPr>
        <p:spPr>
          <a:xfrm>
            <a:off x="5343648" y="2499805"/>
            <a:ext cx="2642112" cy="69668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343648" y="2070045"/>
            <a:ext cx="458473" cy="429760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506" y="4409832"/>
            <a:ext cx="1082371" cy="298863"/>
          </a:xfrm>
          <a:prstGeom prst="rect">
            <a:avLst/>
          </a:prstGeom>
        </p:spPr>
      </p:pic>
      <p:sp>
        <p:nvSpPr>
          <p:cNvPr id="25" name="正方形/長方形 24"/>
          <p:cNvSpPr/>
          <p:nvPr/>
        </p:nvSpPr>
        <p:spPr>
          <a:xfrm>
            <a:off x="2189799" y="3290004"/>
            <a:ext cx="2123121" cy="116182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6488876" y="1870589"/>
            <a:ext cx="1893124" cy="590125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333082" y="3301373"/>
            <a:ext cx="7823941" cy="114202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8" name="図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544" y="4769616"/>
            <a:ext cx="10052049" cy="1100589"/>
          </a:xfrm>
          <a:prstGeom prst="rect">
            <a:avLst/>
          </a:prstGeom>
        </p:spPr>
      </p:pic>
      <p:grpSp>
        <p:nvGrpSpPr>
          <p:cNvPr id="5" name="図形グループ 4"/>
          <p:cNvGrpSpPr/>
          <p:nvPr/>
        </p:nvGrpSpPr>
        <p:grpSpPr>
          <a:xfrm>
            <a:off x="7823599" y="334168"/>
            <a:ext cx="4121971" cy="1246947"/>
            <a:chOff x="7043438" y="1949542"/>
            <a:chExt cx="4474485" cy="1561916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7043438" y="1949542"/>
              <a:ext cx="4474485" cy="15619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rtlCol="0">
              <a:noAutofit/>
            </a:bodyPr>
            <a:lstStyle/>
            <a:p>
              <a:endParaRPr kumimoji="1" lang="ja-JP" altLang="en-US" sz="1600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1" name="テキスト ボックス 20"/>
            <p:cNvSpPr txBox="1"/>
            <p:nvPr/>
          </p:nvSpPr>
          <p:spPr>
            <a:xfrm>
              <a:off x="7075803" y="2130858"/>
              <a:ext cx="3785937" cy="424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■対数を利用した微分の変形</a:t>
              </a:r>
              <a:r>
                <a:rPr lang="en-US" altLang="ja-JP" sz="1600" dirty="0" smtClean="0">
                  <a:latin typeface="Meiryo" charset="-128"/>
                  <a:ea typeface="Meiryo" charset="-128"/>
                  <a:cs typeface="Meiryo" charset="-128"/>
                </a:rPr>
                <a:t>(*3)</a:t>
              </a:r>
              <a:endParaRPr kumimoji="1" lang="ja-JP" altLang="en-US" sz="16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22" name="図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7412" y="2504778"/>
              <a:ext cx="3950188" cy="729265"/>
            </a:xfrm>
            <a:prstGeom prst="rect">
              <a:avLst/>
            </a:prstGeom>
          </p:spPr>
        </p:pic>
      </p:grpSp>
      <p:sp>
        <p:nvSpPr>
          <p:cNvPr id="16" name="テキスト ボックス 15"/>
          <p:cNvSpPr txBox="1"/>
          <p:nvPr/>
        </p:nvSpPr>
        <p:spPr>
          <a:xfrm>
            <a:off x="5133474" y="1777159"/>
            <a:ext cx="12031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(*3)</a:t>
            </a:r>
            <a:endParaRPr kumimoji="1" lang="ja-JP" altLang="en-US" sz="1600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08929"/>
            <a:ext cx="12192000" cy="400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1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424854" y="1674306"/>
            <a:ext cx="720969" cy="545123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341577" y="1674306"/>
            <a:ext cx="647391" cy="545123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/>
        </p:nvCxnSpPr>
        <p:spPr>
          <a:xfrm>
            <a:off x="6163408" y="2289768"/>
            <a:ext cx="1933331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6157547" y="2336660"/>
            <a:ext cx="1933331" cy="0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図形グループ 13"/>
          <p:cNvGrpSpPr/>
          <p:nvPr/>
        </p:nvGrpSpPr>
        <p:grpSpPr>
          <a:xfrm>
            <a:off x="5424854" y="2277459"/>
            <a:ext cx="679156" cy="59201"/>
            <a:chOff x="5352367" y="2196514"/>
            <a:chExt cx="1939192" cy="46892"/>
          </a:xfrm>
        </p:grpSpPr>
        <p:cxnSp>
          <p:nvCxnSpPr>
            <p:cNvPr id="12" name="直線コネクタ 11"/>
            <p:cNvCxnSpPr/>
            <p:nvPr/>
          </p:nvCxnSpPr>
          <p:spPr>
            <a:xfrm>
              <a:off x="5358228" y="2196514"/>
              <a:ext cx="193333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コネクタ 12"/>
            <p:cNvCxnSpPr/>
            <p:nvPr/>
          </p:nvCxnSpPr>
          <p:spPr>
            <a:xfrm>
              <a:off x="5352367" y="2243406"/>
              <a:ext cx="1933331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図形グループ 14"/>
          <p:cNvGrpSpPr/>
          <p:nvPr/>
        </p:nvGrpSpPr>
        <p:grpSpPr>
          <a:xfrm>
            <a:off x="2828444" y="2160228"/>
            <a:ext cx="679156" cy="59201"/>
            <a:chOff x="5352367" y="2196514"/>
            <a:chExt cx="1939192" cy="46892"/>
          </a:xfrm>
        </p:grpSpPr>
        <p:cxnSp>
          <p:nvCxnSpPr>
            <p:cNvPr id="16" name="直線コネクタ 15"/>
            <p:cNvCxnSpPr/>
            <p:nvPr/>
          </p:nvCxnSpPr>
          <p:spPr>
            <a:xfrm>
              <a:off x="5358228" y="2196514"/>
              <a:ext cx="1933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5352367" y="2243406"/>
              <a:ext cx="1933331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テキスト ボックス 17"/>
          <p:cNvSpPr txBox="1"/>
          <p:nvPr/>
        </p:nvSpPr>
        <p:spPr>
          <a:xfrm>
            <a:off x="2586379" y="2277459"/>
            <a:ext cx="116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歪み尺度</a:t>
            </a:r>
            <a:endParaRPr lang="en-US" altLang="ja-JP" sz="12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とも呼ばれる</a:t>
            </a:r>
            <a:endParaRPr kumimoji="1" lang="ja-JP" altLang="en-US" sz="12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182789" y="2739124"/>
            <a:ext cx="1161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歪み尺度</a:t>
            </a:r>
            <a:endParaRPr lang="en-US" altLang="ja-JP" sz="1200" dirty="0" smtClean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とも呼ばれる</a:t>
            </a:r>
            <a:endParaRPr kumimoji="1" lang="ja-JP" altLang="en-US" sz="12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5548152" y="2354820"/>
            <a:ext cx="125475" cy="398297"/>
          </a:xfrm>
          <a:custGeom>
            <a:avLst/>
            <a:gdLst>
              <a:gd name="connsiteX0" fmla="*/ 123476 w 123476"/>
              <a:gd name="connsiteY0" fmla="*/ 398297 h 398297"/>
              <a:gd name="connsiteX1" fmla="*/ 60 w 123476"/>
              <a:gd name="connsiteY1" fmla="*/ 196344 h 398297"/>
              <a:gd name="connsiteX2" fmla="*/ 106646 w 123476"/>
              <a:gd name="connsiteY2" fmla="*/ 162685 h 398297"/>
              <a:gd name="connsiteX3" fmla="*/ 84207 w 123476"/>
              <a:gd name="connsiteY3" fmla="*/ 224393 h 398297"/>
              <a:gd name="connsiteX4" fmla="*/ 39328 w 123476"/>
              <a:gd name="connsiteY4" fmla="*/ 196344 h 398297"/>
              <a:gd name="connsiteX5" fmla="*/ 28109 w 123476"/>
              <a:gd name="connsiteY5" fmla="*/ 89757 h 398297"/>
              <a:gd name="connsiteX6" fmla="*/ 95427 w 123476"/>
              <a:gd name="connsiteY6" fmla="*/ 0 h 398297"/>
              <a:gd name="connsiteX0" fmla="*/ 123478 w 123478"/>
              <a:gd name="connsiteY0" fmla="*/ 398297 h 398297"/>
              <a:gd name="connsiteX1" fmla="*/ 62 w 123478"/>
              <a:gd name="connsiteY1" fmla="*/ 196344 h 398297"/>
              <a:gd name="connsiteX2" fmla="*/ 106648 w 123478"/>
              <a:gd name="connsiteY2" fmla="*/ 162685 h 398297"/>
              <a:gd name="connsiteX3" fmla="*/ 98175 w 123478"/>
              <a:gd name="connsiteY3" fmla="*/ 196519 h 398297"/>
              <a:gd name="connsiteX4" fmla="*/ 84209 w 123478"/>
              <a:gd name="connsiteY4" fmla="*/ 224393 h 398297"/>
              <a:gd name="connsiteX5" fmla="*/ 39330 w 123478"/>
              <a:gd name="connsiteY5" fmla="*/ 196344 h 398297"/>
              <a:gd name="connsiteX6" fmla="*/ 28111 w 123478"/>
              <a:gd name="connsiteY6" fmla="*/ 89757 h 398297"/>
              <a:gd name="connsiteX7" fmla="*/ 95429 w 123478"/>
              <a:gd name="connsiteY7" fmla="*/ 0 h 398297"/>
              <a:gd name="connsiteX0" fmla="*/ 123480 w 123480"/>
              <a:gd name="connsiteY0" fmla="*/ 398297 h 398297"/>
              <a:gd name="connsiteX1" fmla="*/ 64 w 123480"/>
              <a:gd name="connsiteY1" fmla="*/ 196344 h 398297"/>
              <a:gd name="connsiteX2" fmla="*/ 106650 w 123480"/>
              <a:gd name="connsiteY2" fmla="*/ 162685 h 398297"/>
              <a:gd name="connsiteX3" fmla="*/ 120402 w 123480"/>
              <a:gd name="connsiteY3" fmla="*/ 199694 h 398297"/>
              <a:gd name="connsiteX4" fmla="*/ 84211 w 123480"/>
              <a:gd name="connsiteY4" fmla="*/ 224393 h 398297"/>
              <a:gd name="connsiteX5" fmla="*/ 39332 w 123480"/>
              <a:gd name="connsiteY5" fmla="*/ 196344 h 398297"/>
              <a:gd name="connsiteX6" fmla="*/ 28113 w 123480"/>
              <a:gd name="connsiteY6" fmla="*/ 89757 h 398297"/>
              <a:gd name="connsiteX7" fmla="*/ 95431 w 123480"/>
              <a:gd name="connsiteY7" fmla="*/ 0 h 398297"/>
              <a:gd name="connsiteX0" fmla="*/ 125753 w 125753"/>
              <a:gd name="connsiteY0" fmla="*/ 398297 h 398297"/>
              <a:gd name="connsiteX1" fmla="*/ 2337 w 125753"/>
              <a:gd name="connsiteY1" fmla="*/ 196344 h 398297"/>
              <a:gd name="connsiteX2" fmla="*/ 49650 w 125753"/>
              <a:gd name="connsiteY2" fmla="*/ 164769 h 398297"/>
              <a:gd name="connsiteX3" fmla="*/ 108923 w 125753"/>
              <a:gd name="connsiteY3" fmla="*/ 162685 h 398297"/>
              <a:gd name="connsiteX4" fmla="*/ 122675 w 125753"/>
              <a:gd name="connsiteY4" fmla="*/ 199694 h 398297"/>
              <a:gd name="connsiteX5" fmla="*/ 86484 w 125753"/>
              <a:gd name="connsiteY5" fmla="*/ 224393 h 398297"/>
              <a:gd name="connsiteX6" fmla="*/ 41605 w 125753"/>
              <a:gd name="connsiteY6" fmla="*/ 196344 h 398297"/>
              <a:gd name="connsiteX7" fmla="*/ 30386 w 125753"/>
              <a:gd name="connsiteY7" fmla="*/ 89757 h 398297"/>
              <a:gd name="connsiteX8" fmla="*/ 97704 w 125753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196344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218569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75" h="398297">
                <a:moveTo>
                  <a:pt x="125475" y="398297"/>
                </a:moveTo>
                <a:cubicBezTo>
                  <a:pt x="65169" y="316955"/>
                  <a:pt x="14214" y="260136"/>
                  <a:pt x="2059" y="218569"/>
                </a:cubicBezTo>
                <a:cubicBezTo>
                  <a:pt x="-10096" y="177002"/>
                  <a:pt x="34783" y="154504"/>
                  <a:pt x="52547" y="148894"/>
                </a:cubicBezTo>
                <a:cubicBezTo>
                  <a:pt x="70311" y="143284"/>
                  <a:pt x="97003" y="154218"/>
                  <a:pt x="108645" y="162685"/>
                </a:cubicBezTo>
                <a:cubicBezTo>
                  <a:pt x="120287" y="171152"/>
                  <a:pt x="126137" y="189409"/>
                  <a:pt x="122397" y="199694"/>
                </a:cubicBezTo>
                <a:cubicBezTo>
                  <a:pt x="118657" y="209979"/>
                  <a:pt x="99718" y="224951"/>
                  <a:pt x="86206" y="224393"/>
                </a:cubicBezTo>
                <a:cubicBezTo>
                  <a:pt x="72694" y="223835"/>
                  <a:pt x="50677" y="218783"/>
                  <a:pt x="41327" y="196344"/>
                </a:cubicBezTo>
                <a:cubicBezTo>
                  <a:pt x="31977" y="173905"/>
                  <a:pt x="20758" y="122481"/>
                  <a:pt x="30108" y="89757"/>
                </a:cubicBezTo>
                <a:cubicBezTo>
                  <a:pt x="39458" y="57033"/>
                  <a:pt x="97426" y="0"/>
                  <a:pt x="97426" y="0"/>
                </a:cubicBezTo>
              </a:path>
            </a:pathLst>
          </a:custGeom>
          <a:noFill/>
          <a:ln>
            <a:solidFill>
              <a:srgbClr val="0070C0"/>
            </a:solidFill>
            <a:headEnd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6038990" y="2354253"/>
            <a:ext cx="21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200" dirty="0" smtClean="0">
                <a:solidFill>
                  <a:schemeClr val="accent6">
                    <a:lumMod val="7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その対象の</a:t>
            </a:r>
            <a:r>
              <a:rPr kumimoji="1" lang="en-US" altLang="ja-JP" sz="1200" dirty="0" smtClean="0">
                <a:solidFill>
                  <a:schemeClr val="accent6">
                    <a:lumMod val="7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Centroid</a:t>
            </a:r>
          </a:p>
          <a:p>
            <a:pPr algn="ctr"/>
            <a:r>
              <a:rPr lang="ja-JP" altLang="en-US" sz="1200" dirty="0" smtClean="0">
                <a:solidFill>
                  <a:schemeClr val="accent6">
                    <a:lumMod val="75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との距離の２乗</a:t>
            </a:r>
            <a:endParaRPr kumimoji="1" lang="ja-JP" altLang="en-US" sz="1200" dirty="0">
              <a:solidFill>
                <a:schemeClr val="accent6">
                  <a:lumMod val="75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フリーフォーム 24"/>
          <p:cNvSpPr/>
          <p:nvPr/>
        </p:nvSpPr>
        <p:spPr>
          <a:xfrm>
            <a:off x="5666014" y="898071"/>
            <a:ext cx="734786" cy="734786"/>
          </a:xfrm>
          <a:custGeom>
            <a:avLst/>
            <a:gdLst>
              <a:gd name="connsiteX0" fmla="*/ 0 w 734786"/>
              <a:gd name="connsiteY0" fmla="*/ 734786 h 734786"/>
              <a:gd name="connsiteX1" fmla="*/ 146957 w 734786"/>
              <a:gd name="connsiteY1" fmla="*/ 375558 h 734786"/>
              <a:gd name="connsiteX2" fmla="*/ 734786 w 734786"/>
              <a:gd name="connsiteY2" fmla="*/ 0 h 73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4786" h="734786">
                <a:moveTo>
                  <a:pt x="0" y="734786"/>
                </a:moveTo>
                <a:cubicBezTo>
                  <a:pt x="12246" y="616404"/>
                  <a:pt x="24493" y="498022"/>
                  <a:pt x="146957" y="375558"/>
                </a:cubicBezTo>
                <a:cubicBezTo>
                  <a:pt x="269421" y="253094"/>
                  <a:pt x="734786" y="0"/>
                  <a:pt x="734786" y="0"/>
                </a:cubicBezTo>
              </a:path>
            </a:pathLst>
          </a:custGeom>
          <a:noFill/>
          <a:ln>
            <a:solidFill>
              <a:srgbClr val="FF0000"/>
            </a:solidFill>
            <a:head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>
            <a:endCxn id="6" idx="0"/>
          </p:cNvCxnSpPr>
          <p:nvPr/>
        </p:nvCxnSpPr>
        <p:spPr>
          <a:xfrm flipH="1">
            <a:off x="7665273" y="1045029"/>
            <a:ext cx="58142" cy="62927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6121006" y="778464"/>
            <a:ext cx="2441141" cy="27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最適化対象の</a:t>
            </a:r>
            <a:r>
              <a:rPr lang="en-US" altLang="ja-JP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2</a:t>
            </a:r>
            <a:r>
              <a:rPr lang="ja-JP" altLang="en-US" sz="12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つの変数</a:t>
            </a:r>
            <a:endParaRPr kumimoji="1" lang="ja-JP" altLang="en-US" sz="12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36" y="1232319"/>
            <a:ext cx="5295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576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1" y="486237"/>
            <a:ext cx="11855116" cy="5754097"/>
          </a:xfrm>
          <a:prstGeom prst="rect">
            <a:avLst/>
          </a:prstGeom>
        </p:spPr>
      </p:pic>
      <p:sp>
        <p:nvSpPr>
          <p:cNvPr id="3" name="正方形/長方形 2"/>
          <p:cNvSpPr/>
          <p:nvPr/>
        </p:nvSpPr>
        <p:spPr>
          <a:xfrm>
            <a:off x="3118699" y="822587"/>
            <a:ext cx="843701" cy="637245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5019688" y="782482"/>
            <a:ext cx="843701" cy="637245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904888" y="2298460"/>
            <a:ext cx="843701" cy="637245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弧 5"/>
          <p:cNvSpPr/>
          <p:nvPr/>
        </p:nvSpPr>
        <p:spPr>
          <a:xfrm rot="5400000">
            <a:off x="4095856" y="550554"/>
            <a:ext cx="864056" cy="1788694"/>
          </a:xfrm>
          <a:prstGeom prst="arc">
            <a:avLst>
              <a:gd name="adj1" fmla="val 16200000"/>
              <a:gd name="adj2" fmla="val 5198008"/>
            </a:avLst>
          </a:prstGeom>
          <a:ln w="28575">
            <a:solidFill>
              <a:srgbClr val="0432FF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3374512" y="1882549"/>
            <a:ext cx="230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くくる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直線コネクタ 8"/>
          <p:cNvCxnSpPr/>
          <p:nvPr/>
        </p:nvCxnSpPr>
        <p:spPr>
          <a:xfrm flipV="1">
            <a:off x="2807368" y="486237"/>
            <a:ext cx="311331" cy="115005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V="1">
            <a:off x="4527884" y="501080"/>
            <a:ext cx="311331" cy="115005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585588" y="3402299"/>
            <a:ext cx="2189696" cy="1586796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128" y="4652210"/>
            <a:ext cx="748725" cy="290131"/>
          </a:xfrm>
          <a:prstGeom prst="rect">
            <a:avLst/>
          </a:prstGeom>
        </p:spPr>
      </p:pic>
      <p:cxnSp>
        <p:nvCxnSpPr>
          <p:cNvPr id="18" name="直線コネクタ 17"/>
          <p:cNvCxnSpPr/>
          <p:nvPr/>
        </p:nvCxnSpPr>
        <p:spPr>
          <a:xfrm flipV="1">
            <a:off x="904888" y="2067216"/>
            <a:ext cx="843701" cy="101286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381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3242" y="3030214"/>
            <a:ext cx="1082371" cy="298863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7299159" y="1748592"/>
            <a:ext cx="2419952" cy="130757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6794475" y="1748593"/>
            <a:ext cx="504684" cy="56147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3048642" y="3473118"/>
            <a:ext cx="1234599" cy="633663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7" y="61593"/>
            <a:ext cx="11879429" cy="6499629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837463" y="4652212"/>
            <a:ext cx="649063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2775926" y="5670885"/>
            <a:ext cx="649063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2896242" y="4620127"/>
            <a:ext cx="1146369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3850748" y="5646820"/>
            <a:ext cx="657084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5094011" y="5670884"/>
            <a:ext cx="657084" cy="513347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509547" y="5210384"/>
            <a:ext cx="1249570" cy="149521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ボックス 18"/>
          <p:cNvSpPr txBox="1"/>
          <p:nvPr/>
        </p:nvSpPr>
        <p:spPr>
          <a:xfrm>
            <a:off x="5759116" y="5165558"/>
            <a:ext cx="1395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D65F5E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dirty="0">
              <a:solidFill>
                <a:srgbClr val="D65F5E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22459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9300" y="2952750"/>
            <a:ext cx="30734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784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1739900"/>
            <a:ext cx="72898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5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488655" y="1692445"/>
            <a:ext cx="1314810" cy="7138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686" y="1320800"/>
            <a:ext cx="8280400" cy="4216400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3480634" y="3256550"/>
            <a:ext cx="1314810" cy="7138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563476" y="4411579"/>
            <a:ext cx="1362935" cy="641684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 rotWithShape="1">
          <a:blip r:embed="rId3"/>
          <a:srcRect l="19995"/>
          <a:stretch/>
        </p:blipFill>
        <p:spPr>
          <a:xfrm>
            <a:off x="7630630" y="5609773"/>
            <a:ext cx="1234230" cy="425967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5805715" y="5667829"/>
            <a:ext cx="5776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最尤解は全て　　　　に依存している！</a:t>
            </a:r>
            <a:endParaRPr kumimoji="1" lang="ja-JP" altLang="en-US" sz="2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5188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" y="731158"/>
            <a:ext cx="11074400" cy="1651000"/>
          </a:xfrm>
          <a:prstGeom prst="rect">
            <a:avLst/>
          </a:prstGeom>
        </p:spPr>
      </p:pic>
      <p:sp>
        <p:nvSpPr>
          <p:cNvPr id="3" name="テキスト ボックス 2"/>
          <p:cNvSpPr txBox="1"/>
          <p:nvPr/>
        </p:nvSpPr>
        <p:spPr>
          <a:xfrm>
            <a:off x="558800" y="2788558"/>
            <a:ext cx="9180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を計算。あらかじめ設定した収束条件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sz="2400" dirty="0" err="1" smtClean="0">
                <a:latin typeface="Meiryo" charset="-128"/>
                <a:ea typeface="Meiryo" charset="-128"/>
                <a:cs typeface="Meiryo" charset="-128"/>
              </a:rPr>
              <a:t>ε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に対し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" y="3769179"/>
            <a:ext cx="3136900" cy="39370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58800" y="4451002"/>
            <a:ext cx="9180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を確認し、満たしていたら終了。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満たしていなけば</a:t>
            </a:r>
            <a:r>
              <a:rPr lang="en-US" altLang="ja-JP" sz="2400" dirty="0" smtClean="0">
                <a:latin typeface="Meiryo" charset="-128"/>
                <a:ea typeface="Meiryo" charset="-128"/>
                <a:cs typeface="Meiryo" charset="-128"/>
              </a:rPr>
              <a:t>2. 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に戻る。</a:t>
            </a:r>
            <a:endParaRPr lang="en-US" altLang="ja-JP" sz="24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663848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4756941" y="2993773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8068178" y="2993773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4175051" y="2993773"/>
            <a:ext cx="471121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正方形/長方形 7"/>
          <p:cNvSpPr/>
          <p:nvPr/>
        </p:nvSpPr>
        <p:spPr>
          <a:xfrm>
            <a:off x="6945960" y="2993773"/>
            <a:ext cx="471121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7555560" y="2993773"/>
            <a:ext cx="471121" cy="475721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3809998" y="3491345"/>
            <a:ext cx="1182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観測変数</a:t>
            </a:r>
            <a:endParaRPr kumimoji="1" lang="ja-JP" altLang="en-US" sz="140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4637083" y="3491346"/>
            <a:ext cx="122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4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パラメータ</a:t>
            </a:r>
            <a:endParaRPr kumimoji="1" lang="ja-JP" altLang="en-US" sz="14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テキスト ボックス 11"/>
          <p:cNvSpPr txBox="1"/>
          <p:nvPr/>
        </p:nvSpPr>
        <p:spPr>
          <a:xfrm>
            <a:off x="7198079" y="3491345"/>
            <a:ext cx="12233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潜在変数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933700"/>
            <a:ext cx="4724400" cy="990600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4605338"/>
            <a:ext cx="5600700" cy="990600"/>
          </a:xfrm>
          <a:prstGeom prst="rect">
            <a:avLst/>
          </a:prstGeom>
        </p:spPr>
      </p:pic>
      <p:sp>
        <p:nvSpPr>
          <p:cNvPr id="15" name="テキスト ボックス 14"/>
          <p:cNvSpPr txBox="1"/>
          <p:nvPr/>
        </p:nvSpPr>
        <p:spPr>
          <a:xfrm>
            <a:off x="4537754" y="5715660"/>
            <a:ext cx="3785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log-sum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になっており、</a:t>
            </a:r>
            <a:endParaRPr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解くことができない・・・。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正方形/長方形 15"/>
          <p:cNvSpPr/>
          <p:nvPr/>
        </p:nvSpPr>
        <p:spPr>
          <a:xfrm>
            <a:off x="5679375" y="4485616"/>
            <a:ext cx="1235775" cy="1200809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48734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4230418" y="2633995"/>
            <a:ext cx="967096" cy="529909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正方形/長方形 3"/>
          <p:cNvSpPr/>
          <p:nvPr/>
        </p:nvSpPr>
        <p:spPr>
          <a:xfrm>
            <a:off x="5622838" y="2975393"/>
            <a:ext cx="1117641" cy="546377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742981" y="4047178"/>
            <a:ext cx="569333" cy="475721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3008712" y="2643599"/>
            <a:ext cx="569333" cy="475721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7293069" y="2870790"/>
            <a:ext cx="865252" cy="1219539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848" h="1033365">
                <a:moveTo>
                  <a:pt x="0" y="0"/>
                </a:moveTo>
                <a:cubicBezTo>
                  <a:pt x="379365" y="12756"/>
                  <a:pt x="459809" y="33423"/>
                  <a:pt x="598266" y="99001"/>
                </a:cubicBezTo>
                <a:cubicBezTo>
                  <a:pt x="736723" y="164579"/>
                  <a:pt x="794577" y="277231"/>
                  <a:pt x="830740" y="393468"/>
                </a:cubicBezTo>
                <a:cubicBezTo>
                  <a:pt x="866903" y="509705"/>
                  <a:pt x="856571" y="693102"/>
                  <a:pt x="815242" y="796424"/>
                </a:cubicBezTo>
                <a:cubicBezTo>
                  <a:pt x="773913" y="899746"/>
                  <a:pt x="686090" y="974655"/>
                  <a:pt x="582768" y="1013401"/>
                </a:cubicBezTo>
                <a:cubicBezTo>
                  <a:pt x="479446" y="1052147"/>
                  <a:pt x="146232" y="1021150"/>
                  <a:pt x="195310" y="1028899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8" name="直線矢印コネクタ 7"/>
          <p:cNvCxnSpPr/>
          <p:nvPr/>
        </p:nvCxnSpPr>
        <p:spPr>
          <a:xfrm>
            <a:off x="3309985" y="3119321"/>
            <a:ext cx="1481122" cy="960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2847426" y="5751826"/>
            <a:ext cx="1548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2847426" y="5796223"/>
            <a:ext cx="1548000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2985662" y="5816198"/>
            <a:ext cx="3065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→</a:t>
            </a:r>
            <a:r>
              <a:rPr lang="en-US" altLang="ja-JP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変分下限</a:t>
            </a:r>
            <a:r>
              <a:rPr lang="ja-JP" altLang="en-US" sz="2400" dirty="0" smtClean="0">
                <a:latin typeface="Meiryo" charset="-128"/>
                <a:ea typeface="Meiryo" charset="-128"/>
                <a:cs typeface="Meiryo" charset="-128"/>
              </a:rPr>
              <a:t>と呼ぶ</a:t>
            </a:r>
            <a:endParaRPr kumimoji="1" lang="ja-JP" altLang="en-US" sz="24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6318489" y="1472106"/>
            <a:ext cx="1693674" cy="1109168"/>
          </a:xfrm>
          <a:custGeom>
            <a:avLst/>
            <a:gdLst>
              <a:gd name="connsiteX0" fmla="*/ 914400 w 1240562"/>
              <a:gd name="connsiteY0" fmla="*/ 1326777 h 1326777"/>
              <a:gd name="connsiteX1" fmla="*/ 1201270 w 1240562"/>
              <a:gd name="connsiteY1" fmla="*/ 1075765 h 1326777"/>
              <a:gd name="connsiteX2" fmla="*/ 1201270 w 1240562"/>
              <a:gd name="connsiteY2" fmla="*/ 537883 h 1326777"/>
              <a:gd name="connsiteX3" fmla="*/ 860612 w 1240562"/>
              <a:gd name="connsiteY3" fmla="*/ 161365 h 1326777"/>
              <a:gd name="connsiteX4" fmla="*/ 412376 w 1240562"/>
              <a:gd name="connsiteY4" fmla="*/ 35859 h 1326777"/>
              <a:gd name="connsiteX5" fmla="*/ 0 w 1240562"/>
              <a:gd name="connsiteY5" fmla="*/ 0 h 1326777"/>
              <a:gd name="connsiteX0" fmla="*/ 747485 w 1251171"/>
              <a:gd name="connsiteY0" fmla="*/ 1268720 h 1268720"/>
              <a:gd name="connsiteX1" fmla="*/ 1201270 w 1251171"/>
              <a:gd name="connsiteY1" fmla="*/ 1075765 h 1268720"/>
              <a:gd name="connsiteX2" fmla="*/ 1201270 w 1251171"/>
              <a:gd name="connsiteY2" fmla="*/ 537883 h 1268720"/>
              <a:gd name="connsiteX3" fmla="*/ 860612 w 1251171"/>
              <a:gd name="connsiteY3" fmla="*/ 161365 h 1268720"/>
              <a:gd name="connsiteX4" fmla="*/ 412376 w 1251171"/>
              <a:gd name="connsiteY4" fmla="*/ 35859 h 1268720"/>
              <a:gd name="connsiteX5" fmla="*/ 0 w 1251171"/>
              <a:gd name="connsiteY5" fmla="*/ 0 h 1268720"/>
              <a:gd name="connsiteX0" fmla="*/ 747485 w 1251171"/>
              <a:gd name="connsiteY0" fmla="*/ 1268720 h 1268720"/>
              <a:gd name="connsiteX1" fmla="*/ 1201270 w 1251171"/>
              <a:gd name="connsiteY1" fmla="*/ 1075765 h 1268720"/>
              <a:gd name="connsiteX2" fmla="*/ 1201270 w 1251171"/>
              <a:gd name="connsiteY2" fmla="*/ 537883 h 1268720"/>
              <a:gd name="connsiteX3" fmla="*/ 860612 w 1251171"/>
              <a:gd name="connsiteY3" fmla="*/ 161365 h 1268720"/>
              <a:gd name="connsiteX4" fmla="*/ 412376 w 1251171"/>
              <a:gd name="connsiteY4" fmla="*/ 35859 h 1268720"/>
              <a:gd name="connsiteX5" fmla="*/ 0 w 1251171"/>
              <a:gd name="connsiteY5" fmla="*/ 0 h 1268720"/>
              <a:gd name="connsiteX0" fmla="*/ 747485 w 1281400"/>
              <a:gd name="connsiteY0" fmla="*/ 1268720 h 1268720"/>
              <a:gd name="connsiteX1" fmla="*/ 1244813 w 1281400"/>
              <a:gd name="connsiteY1" fmla="*/ 1017708 h 1268720"/>
              <a:gd name="connsiteX2" fmla="*/ 1201270 w 1281400"/>
              <a:gd name="connsiteY2" fmla="*/ 537883 h 1268720"/>
              <a:gd name="connsiteX3" fmla="*/ 860612 w 1281400"/>
              <a:gd name="connsiteY3" fmla="*/ 161365 h 1268720"/>
              <a:gd name="connsiteX4" fmla="*/ 412376 w 1281400"/>
              <a:gd name="connsiteY4" fmla="*/ 35859 h 1268720"/>
              <a:gd name="connsiteX5" fmla="*/ 0 w 1281400"/>
              <a:gd name="connsiteY5" fmla="*/ 0 h 1268720"/>
              <a:gd name="connsiteX0" fmla="*/ 747485 w 1284018"/>
              <a:gd name="connsiteY0" fmla="*/ 1268720 h 1268720"/>
              <a:gd name="connsiteX1" fmla="*/ 1244813 w 1284018"/>
              <a:gd name="connsiteY1" fmla="*/ 1017708 h 1268720"/>
              <a:gd name="connsiteX2" fmla="*/ 1208528 w 1284018"/>
              <a:gd name="connsiteY2" fmla="*/ 487083 h 1268720"/>
              <a:gd name="connsiteX3" fmla="*/ 860612 w 1284018"/>
              <a:gd name="connsiteY3" fmla="*/ 161365 h 1268720"/>
              <a:gd name="connsiteX4" fmla="*/ 412376 w 1284018"/>
              <a:gd name="connsiteY4" fmla="*/ 35859 h 1268720"/>
              <a:gd name="connsiteX5" fmla="*/ 0 w 1284018"/>
              <a:gd name="connsiteY5" fmla="*/ 0 h 126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4018" h="1268720">
                <a:moveTo>
                  <a:pt x="747485" y="1268720"/>
                </a:moveTo>
                <a:cubicBezTo>
                  <a:pt x="961357" y="1237984"/>
                  <a:pt x="1167973" y="1147981"/>
                  <a:pt x="1244813" y="1017708"/>
                </a:cubicBezTo>
                <a:cubicBezTo>
                  <a:pt x="1321653" y="887435"/>
                  <a:pt x="1272561" y="629807"/>
                  <a:pt x="1208528" y="487083"/>
                </a:cubicBezTo>
                <a:cubicBezTo>
                  <a:pt x="1144495" y="344359"/>
                  <a:pt x="993304" y="236569"/>
                  <a:pt x="860612" y="161365"/>
                </a:cubicBezTo>
                <a:cubicBezTo>
                  <a:pt x="727920" y="86161"/>
                  <a:pt x="555811" y="62753"/>
                  <a:pt x="412376" y="35859"/>
                </a:cubicBezTo>
                <a:cubicBezTo>
                  <a:pt x="268941" y="8965"/>
                  <a:pt x="0" y="0"/>
                  <a:pt x="0" y="0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17" name="図形グループ 16"/>
          <p:cNvGrpSpPr/>
          <p:nvPr/>
        </p:nvGrpSpPr>
        <p:grpSpPr>
          <a:xfrm>
            <a:off x="7932208" y="3705540"/>
            <a:ext cx="2969141" cy="976639"/>
            <a:chOff x="7780149" y="3332136"/>
            <a:chExt cx="3685431" cy="1177871"/>
          </a:xfrm>
        </p:grpSpPr>
        <p:sp>
          <p:nvSpPr>
            <p:cNvPr id="18" name="正方形/長方形 17"/>
            <p:cNvSpPr/>
            <p:nvPr/>
          </p:nvSpPr>
          <p:spPr>
            <a:xfrm>
              <a:off x="7780149" y="3332136"/>
              <a:ext cx="3685431" cy="1177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19" name="図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9182" y="3940311"/>
              <a:ext cx="2862882" cy="341699"/>
            </a:xfrm>
            <a:prstGeom prst="rect">
              <a:avLst/>
            </a:prstGeom>
          </p:spPr>
        </p:pic>
        <p:sp>
          <p:nvSpPr>
            <p:cNvPr id="20" name="テキスト ボックス 19"/>
            <p:cNvSpPr txBox="1"/>
            <p:nvPr/>
          </p:nvSpPr>
          <p:spPr>
            <a:xfrm>
              <a:off x="7824061" y="3422544"/>
              <a:ext cx="3396711" cy="408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sz="1600" smtClean="0">
                  <a:latin typeface="Meiryo" charset="-128"/>
                  <a:ea typeface="Meiryo" charset="-128"/>
                  <a:cs typeface="Meiryo" charset="-128"/>
                </a:rPr>
                <a:t>イェンセンの</a:t>
              </a:r>
              <a:r>
                <a:rPr kumimoji="1"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不等式より</a:t>
              </a:r>
              <a:endParaRPr kumimoji="1" lang="ja-JP" altLang="en-US" sz="16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21" name="フリーフォーム 20"/>
          <p:cNvSpPr/>
          <p:nvPr/>
        </p:nvSpPr>
        <p:spPr>
          <a:xfrm>
            <a:off x="2306849" y="563754"/>
            <a:ext cx="1191944" cy="564257"/>
          </a:xfrm>
          <a:custGeom>
            <a:avLst/>
            <a:gdLst>
              <a:gd name="connsiteX0" fmla="*/ 1276350 w 1276350"/>
              <a:gd name="connsiteY0" fmla="*/ 520024 h 520024"/>
              <a:gd name="connsiteX1" fmla="*/ 1009650 w 1276350"/>
              <a:gd name="connsiteY1" fmla="*/ 119974 h 520024"/>
              <a:gd name="connsiteX2" fmla="*/ 762000 w 1276350"/>
              <a:gd name="connsiteY2" fmla="*/ 5674 h 520024"/>
              <a:gd name="connsiteX3" fmla="*/ 304800 w 1276350"/>
              <a:gd name="connsiteY3" fmla="*/ 62824 h 520024"/>
              <a:gd name="connsiteX4" fmla="*/ 0 w 1276350"/>
              <a:gd name="connsiteY4" fmla="*/ 443824 h 520024"/>
              <a:gd name="connsiteX0" fmla="*/ 1276350 w 1276350"/>
              <a:gd name="connsiteY0" fmla="*/ 558303 h 558303"/>
              <a:gd name="connsiteX1" fmla="*/ 1009650 w 1276350"/>
              <a:gd name="connsiteY1" fmla="*/ 158253 h 558303"/>
              <a:gd name="connsiteX2" fmla="*/ 712763 w 1276350"/>
              <a:gd name="connsiteY2" fmla="*/ 1750 h 558303"/>
              <a:gd name="connsiteX3" fmla="*/ 304800 w 1276350"/>
              <a:gd name="connsiteY3" fmla="*/ 101103 h 558303"/>
              <a:gd name="connsiteX4" fmla="*/ 0 w 1276350"/>
              <a:gd name="connsiteY4" fmla="*/ 482103 h 558303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91807 h 591807"/>
              <a:gd name="connsiteX1" fmla="*/ 1009650 w 1276350"/>
              <a:gd name="connsiteY1" fmla="*/ 191757 h 591807"/>
              <a:gd name="connsiteX2" fmla="*/ 663526 w 1276350"/>
              <a:gd name="connsiteY2" fmla="*/ 85 h 591807"/>
              <a:gd name="connsiteX3" fmla="*/ 241495 w 1276350"/>
              <a:gd name="connsiteY3" fmla="*/ 211980 h 591807"/>
              <a:gd name="connsiteX4" fmla="*/ 0 w 1276350"/>
              <a:gd name="connsiteY4" fmla="*/ 515607 h 591807"/>
              <a:gd name="connsiteX0" fmla="*/ 1276350 w 1276350"/>
              <a:gd name="connsiteY0" fmla="*/ 592314 h 592314"/>
              <a:gd name="connsiteX1" fmla="*/ 1009650 w 1276350"/>
              <a:gd name="connsiteY1" fmla="*/ 192264 h 592314"/>
              <a:gd name="connsiteX2" fmla="*/ 663526 w 1276350"/>
              <a:gd name="connsiteY2" fmla="*/ 592 h 592314"/>
              <a:gd name="connsiteX3" fmla="*/ 241495 w 1276350"/>
              <a:gd name="connsiteY3" fmla="*/ 212487 h 592314"/>
              <a:gd name="connsiteX4" fmla="*/ 0 w 1276350"/>
              <a:gd name="connsiteY4" fmla="*/ 516114 h 592314"/>
              <a:gd name="connsiteX0" fmla="*/ 1241181 w 1241181"/>
              <a:gd name="connsiteY0" fmla="*/ 592343 h 592343"/>
              <a:gd name="connsiteX1" fmla="*/ 974481 w 1241181"/>
              <a:gd name="connsiteY1" fmla="*/ 192293 h 592343"/>
              <a:gd name="connsiteX2" fmla="*/ 628357 w 1241181"/>
              <a:gd name="connsiteY2" fmla="*/ 621 h 592343"/>
              <a:gd name="connsiteX3" fmla="*/ 206326 w 1241181"/>
              <a:gd name="connsiteY3" fmla="*/ 212516 h 592343"/>
              <a:gd name="connsiteX4" fmla="*/ 0 w 1241181"/>
              <a:gd name="connsiteY4" fmla="*/ 558346 h 592343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1073392 w 1191944"/>
              <a:gd name="connsiteY1" fmla="*/ 334181 h 564207"/>
              <a:gd name="connsiteX2" fmla="*/ 974481 w 1191944"/>
              <a:gd name="connsiteY2" fmla="*/ 192293 h 564207"/>
              <a:gd name="connsiteX3" fmla="*/ 628357 w 1191944"/>
              <a:gd name="connsiteY3" fmla="*/ 621 h 564207"/>
              <a:gd name="connsiteX4" fmla="*/ 206326 w 1191944"/>
              <a:gd name="connsiteY4" fmla="*/ 212516 h 564207"/>
              <a:gd name="connsiteX5" fmla="*/ 0 w 1191944"/>
              <a:gd name="connsiteY5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5386 h 565386"/>
              <a:gd name="connsiteX1" fmla="*/ 946346 w 1191944"/>
              <a:gd name="connsiteY1" fmla="*/ 165337 h 565386"/>
              <a:gd name="connsiteX2" fmla="*/ 628357 w 1191944"/>
              <a:gd name="connsiteY2" fmla="*/ 1800 h 565386"/>
              <a:gd name="connsiteX3" fmla="*/ 206326 w 1191944"/>
              <a:gd name="connsiteY3" fmla="*/ 213695 h 565386"/>
              <a:gd name="connsiteX4" fmla="*/ 0 w 1191944"/>
              <a:gd name="connsiteY4" fmla="*/ 559525 h 565386"/>
              <a:gd name="connsiteX0" fmla="*/ 1191944 w 1191944"/>
              <a:gd name="connsiteY0" fmla="*/ 566728 h 566728"/>
              <a:gd name="connsiteX1" fmla="*/ 978619 w 1191944"/>
              <a:gd name="connsiteY1" fmla="*/ 155921 h 566728"/>
              <a:gd name="connsiteX2" fmla="*/ 628357 w 1191944"/>
              <a:gd name="connsiteY2" fmla="*/ 3142 h 566728"/>
              <a:gd name="connsiteX3" fmla="*/ 206326 w 1191944"/>
              <a:gd name="connsiteY3" fmla="*/ 215037 h 566728"/>
              <a:gd name="connsiteX4" fmla="*/ 0 w 1191944"/>
              <a:gd name="connsiteY4" fmla="*/ 560867 h 566728"/>
              <a:gd name="connsiteX0" fmla="*/ 1191944 w 1191944"/>
              <a:gd name="connsiteY0" fmla="*/ 564257 h 564257"/>
              <a:gd name="connsiteX1" fmla="*/ 978619 w 1191944"/>
              <a:gd name="connsiteY1" fmla="*/ 153450 h 564257"/>
              <a:gd name="connsiteX2" fmla="*/ 628357 w 1191944"/>
              <a:gd name="connsiteY2" fmla="*/ 671 h 564257"/>
              <a:gd name="connsiteX3" fmla="*/ 206326 w 1191944"/>
              <a:gd name="connsiteY3" fmla="*/ 212566 h 564257"/>
              <a:gd name="connsiteX4" fmla="*/ 0 w 1191944"/>
              <a:gd name="connsiteY4" fmla="*/ 558396 h 5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944" h="564257">
                <a:moveTo>
                  <a:pt x="1191944" y="564257"/>
                </a:moveTo>
                <a:cubicBezTo>
                  <a:pt x="1111470" y="374233"/>
                  <a:pt x="1040278" y="215109"/>
                  <a:pt x="978619" y="153450"/>
                </a:cubicBezTo>
                <a:cubicBezTo>
                  <a:pt x="916960" y="91791"/>
                  <a:pt x="757073" y="-9182"/>
                  <a:pt x="628357" y="671"/>
                </a:cubicBezTo>
                <a:cubicBezTo>
                  <a:pt x="499642" y="10524"/>
                  <a:pt x="311052" y="119612"/>
                  <a:pt x="206326" y="212566"/>
                </a:cubicBezTo>
                <a:cubicBezTo>
                  <a:pt x="101600" y="305520"/>
                  <a:pt x="0" y="558396"/>
                  <a:pt x="0" y="558396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3198476" y="345296"/>
            <a:ext cx="1174444" cy="48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テキスト ボックス 22"/>
          <p:cNvSpPr txBox="1"/>
          <p:nvPr/>
        </p:nvSpPr>
        <p:spPr>
          <a:xfrm>
            <a:off x="3212455" y="418409"/>
            <a:ext cx="114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周辺化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7805253" y="4900286"/>
            <a:ext cx="4392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イェンセン</a:t>
            </a:r>
            <a:r>
              <a:rPr lang="en-US" altLang="ja-JP" sz="1100" dirty="0">
                <a:latin typeface="Meiryo" charset="-128"/>
                <a:ea typeface="Meiryo" charset="-128"/>
                <a:cs typeface="Meiryo" charset="-128"/>
              </a:rPr>
              <a:t>(Jensen)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の不等式の直感的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</a:rPr>
              <a:t>理解：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  <a:hlinkClick r:id=""/>
            </a:endParaRPr>
          </a:p>
          <a:p>
            <a:r>
              <a:rPr lang="en-US" altLang="ja-JP" sz="1100" dirty="0" smtClean="0">
                <a:latin typeface="Meiryo" charset="-128"/>
                <a:ea typeface="Meiryo" charset="-128"/>
                <a:cs typeface="Meiryo" charset="-128"/>
                <a:hlinkClick r:id=""/>
              </a:rPr>
              <a:t>H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4"/>
              </a:rPr>
              <a:t>ttp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  <a:hlinkClick r:id="rId4"/>
              </a:rPr>
              <a:t>://qiita.com/kenmatsu4/items/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4"/>
              </a:rPr>
              <a:t>26d098a4048f84bf85fb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0" name="図形グループ 29"/>
          <p:cNvGrpSpPr/>
          <p:nvPr/>
        </p:nvGrpSpPr>
        <p:grpSpPr>
          <a:xfrm>
            <a:off x="7623233" y="908983"/>
            <a:ext cx="2969139" cy="976639"/>
            <a:chOff x="7932208" y="1109380"/>
            <a:chExt cx="2969139" cy="976639"/>
          </a:xfrm>
        </p:grpSpPr>
        <p:sp>
          <p:nvSpPr>
            <p:cNvPr id="14" name="正方形/長方形 13"/>
            <p:cNvSpPr/>
            <p:nvPr/>
          </p:nvSpPr>
          <p:spPr>
            <a:xfrm>
              <a:off x="7932208" y="1109380"/>
              <a:ext cx="2969139" cy="9766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6" name="テキスト ボックス 15"/>
            <p:cNvSpPr txBox="1"/>
            <p:nvPr/>
          </p:nvSpPr>
          <p:spPr>
            <a:xfrm>
              <a:off x="9557636" y="1458977"/>
              <a:ext cx="114648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1400" dirty="0" smtClean="0">
                  <a:latin typeface="Meiryo" charset="-128"/>
                  <a:ea typeface="Meiryo" charset="-128"/>
                  <a:cs typeface="Meiryo" charset="-128"/>
                </a:rPr>
                <a:t>を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かける</a:t>
              </a:r>
              <a:endParaRPr kumimoji="1" lang="ja-JP" altLang="en-US" sz="14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26" name="図 2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19830" y="1297800"/>
              <a:ext cx="1068572" cy="642638"/>
            </a:xfrm>
            <a:prstGeom prst="rect">
              <a:avLst/>
            </a:prstGeom>
          </p:spPr>
        </p:pic>
      </p:grpSp>
      <p:sp>
        <p:nvSpPr>
          <p:cNvPr id="31" name="正方形/長方形 30"/>
          <p:cNvSpPr/>
          <p:nvPr/>
        </p:nvSpPr>
        <p:spPr>
          <a:xfrm>
            <a:off x="3759200" y="4106639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2" name="正方形/長方形 31"/>
          <p:cNvSpPr/>
          <p:nvPr/>
        </p:nvSpPr>
        <p:spPr>
          <a:xfrm>
            <a:off x="5796724" y="4493134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3506445" y="5226980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918111" y="5233430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6914413" y="377577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822973" y="236353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7" name="正方形/長方形 36"/>
          <p:cNvSpPr/>
          <p:nvPr/>
        </p:nvSpPr>
        <p:spPr>
          <a:xfrm>
            <a:off x="5814993" y="123424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8" name="正方形/長方形 37"/>
          <p:cNvSpPr/>
          <p:nvPr/>
        </p:nvSpPr>
        <p:spPr>
          <a:xfrm>
            <a:off x="2027596" y="1234245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9" name="図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987" y="1170615"/>
            <a:ext cx="6731000" cy="4559300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2984302" y="1100732"/>
            <a:ext cx="1235775" cy="117724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テキスト ボックス 40"/>
          <p:cNvSpPr txBox="1"/>
          <p:nvPr/>
        </p:nvSpPr>
        <p:spPr>
          <a:xfrm>
            <a:off x="1875416" y="2009871"/>
            <a:ext cx="12772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log-sum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2" name="正方形/長方形 41"/>
          <p:cNvSpPr/>
          <p:nvPr/>
        </p:nvSpPr>
        <p:spPr>
          <a:xfrm>
            <a:off x="3008105" y="3835993"/>
            <a:ext cx="2333916" cy="1233312"/>
          </a:xfrm>
          <a:prstGeom prst="rect">
            <a:avLst/>
          </a:prstGeom>
          <a:noFill/>
          <a:ln w="28575">
            <a:solidFill>
              <a:srgbClr val="0432FF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1184191" y="4809737"/>
            <a:ext cx="2161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sum-log </a:t>
            </a:r>
            <a:r>
              <a:rPr lang="ja-JP" altLang="en-US" sz="16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！！！</a:t>
            </a:r>
            <a:endParaRPr kumimoji="1" lang="ja-JP" altLang="en-US" sz="1600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18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1214409" y="1556429"/>
            <a:ext cx="8944495" cy="5040560"/>
          </a:xfrm>
          <a:prstGeom prst="rect">
            <a:avLst/>
          </a:prstGeom>
          <a:solidFill>
            <a:schemeClr val="bg1"/>
          </a:solidFill>
          <a:ln w="76200"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" name="直線矢印コネクタ 2"/>
          <p:cNvCxnSpPr/>
          <p:nvPr/>
        </p:nvCxnSpPr>
        <p:spPr>
          <a:xfrm flipV="1">
            <a:off x="3056920" y="53481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矢印コネクタ 3"/>
          <p:cNvCxnSpPr/>
          <p:nvPr/>
        </p:nvCxnSpPr>
        <p:spPr>
          <a:xfrm flipV="1">
            <a:off x="3255703" y="1776183"/>
            <a:ext cx="0" cy="38857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3116556" y="2525328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/>
          <p:cNvCxnSpPr/>
          <p:nvPr/>
        </p:nvCxnSpPr>
        <p:spPr>
          <a:xfrm flipV="1">
            <a:off x="3056920" y="3519301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/>
          <p:cNvCxnSpPr/>
          <p:nvPr/>
        </p:nvCxnSpPr>
        <p:spPr>
          <a:xfrm flipH="1" flipV="1">
            <a:off x="4820779" y="2525328"/>
            <a:ext cx="0" cy="344516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/>
          <p:cNvCxnSpPr/>
          <p:nvPr/>
        </p:nvCxnSpPr>
        <p:spPr>
          <a:xfrm flipV="1">
            <a:off x="4820779" y="597049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V="1">
            <a:off x="6088731" y="3529375"/>
            <a:ext cx="0" cy="24411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 flipV="1">
            <a:off x="6088731" y="597049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矢印コネクタ 12"/>
          <p:cNvCxnSpPr/>
          <p:nvPr/>
        </p:nvCxnSpPr>
        <p:spPr>
          <a:xfrm flipV="1">
            <a:off x="6088731" y="2525329"/>
            <a:ext cx="0" cy="10040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角丸四角形 14"/>
          <p:cNvSpPr/>
          <p:nvPr/>
        </p:nvSpPr>
        <p:spPr>
          <a:xfrm>
            <a:off x="1239341" y="647566"/>
            <a:ext cx="8820124" cy="785182"/>
          </a:xfrm>
          <a:prstGeom prst="round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6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ja-JP" sz="28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                               </a:t>
            </a:r>
            <a:r>
              <a:rPr lang="ja-JP" altLang="en-US" sz="28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ということは</a:t>
            </a:r>
            <a:endParaRPr lang="en-US" altLang="ja-JP" sz="2800" dirty="0" smtClean="0">
              <a:solidFill>
                <a:srgbClr val="3E4057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1366040" y="5528928"/>
            <a:ext cx="3345460" cy="88842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lvl="0" algn="ctr">
              <a:defRPr/>
            </a:pP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log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p(X</a:t>
            </a:r>
            <a:r>
              <a:rPr kumimoji="0" lang="en-US" altLang="ja-JP" sz="100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|θ)</a:t>
            </a: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は少なくとも</a:t>
            </a:r>
            <a:endParaRPr kumimoji="0" lang="en-US" altLang="ja-JP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lvl="0" algn="ctr">
              <a:defRPr/>
            </a:pP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L(q,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θ)</a:t>
            </a:r>
            <a:r>
              <a:rPr kumimoji="0" lang="ja-JP" altLang="en-US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より小さいことはない</a:t>
            </a:r>
            <a:endParaRPr kumimoji="0" lang="ja-JP" altLang="en-US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角丸四角形 16"/>
          <p:cNvSpPr/>
          <p:nvPr/>
        </p:nvSpPr>
        <p:spPr>
          <a:xfrm>
            <a:off x="6198464" y="5461794"/>
            <a:ext cx="3796514" cy="888420"/>
          </a:xfrm>
          <a:prstGeom prst="roundRect">
            <a:avLst/>
          </a:prstGeom>
          <a:solidFill>
            <a:srgbClr val="F79646">
              <a:lumMod val="20000"/>
              <a:lumOff val="80000"/>
            </a:srgbClr>
          </a:solidFill>
          <a:ln w="9525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L(q, θ)</a:t>
            </a: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を大きくすれば、</a:t>
            </a:r>
            <a:endParaRPr kumimoji="0" lang="en-US" altLang="ja-JP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eiryo" charset="-128"/>
              <a:ea typeface="Meiryo" charset="-128"/>
              <a:cs typeface="Meiryo" charset="-128"/>
            </a:endParaRPr>
          </a:p>
          <a:p>
            <a:pPr lvl="0" algn="ctr">
              <a:defRPr/>
            </a:pPr>
            <a:r>
              <a:rPr kumimoji="0" lang="en-US" altLang="ja-JP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ln p(X</a:t>
            </a:r>
            <a:r>
              <a:rPr kumimoji="0" lang="en-US" altLang="ja-JP" sz="100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kumimoji="0" lang="en-US" altLang="ja-JP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|θ)</a:t>
            </a:r>
            <a:r>
              <a:rPr kumimoji="0" lang="ja-JP" altLang="en-US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もそれより大きい</a:t>
            </a:r>
            <a:endParaRPr kumimoji="0" lang="en-US" altLang="ja-JP" kern="0" dirty="0" smtClean="0">
              <a:solidFill>
                <a:prstClr val="black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lvl="0" algn="ctr">
              <a:defRPr/>
            </a:pP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ので</a:t>
            </a:r>
            <a:r>
              <a:rPr kumimoji="0" lang="en-US" altLang="ja-JP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L(q, </a:t>
            </a:r>
            <a:r>
              <a:rPr kumimoji="0" lang="en-US" altLang="ja-JP" kern="0" dirty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θ)</a:t>
            </a:r>
            <a:r>
              <a:rPr kumimoji="0" lang="ja-JP" altLang="en-US" kern="0" dirty="0" smtClean="0">
                <a:solidFill>
                  <a:prstClr val="black"/>
                </a:solidFill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kumimoji="0" lang="ja-JP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eiryo" charset="-128"/>
                <a:ea typeface="Meiryo" charset="-128"/>
                <a:cs typeface="Meiryo" charset="-128"/>
              </a:rPr>
              <a:t>最大化としても良い</a:t>
            </a:r>
          </a:p>
        </p:txBody>
      </p:sp>
      <p:sp>
        <p:nvSpPr>
          <p:cNvPr id="18" name="右矢印 17"/>
          <p:cNvSpPr/>
          <p:nvPr/>
        </p:nvSpPr>
        <p:spPr>
          <a:xfrm>
            <a:off x="4979834" y="5689399"/>
            <a:ext cx="932663" cy="577688"/>
          </a:xfrm>
          <a:prstGeom prst="rightArrow">
            <a:avLst/>
          </a:prstGeom>
          <a:solidFill>
            <a:srgbClr val="32B490"/>
          </a:solidFill>
          <a:ln w="76200">
            <a:noFill/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9" name="正方形/長方形 18"/>
          <p:cNvSpPr/>
          <p:nvPr/>
        </p:nvSpPr>
        <p:spPr>
          <a:xfrm>
            <a:off x="6453470" y="2797113"/>
            <a:ext cx="3477482" cy="554136"/>
          </a:xfrm>
          <a:prstGeom prst="rect">
            <a:avLst/>
          </a:prstGeom>
          <a:noFill/>
          <a:ln w="127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この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”</a:t>
            </a:r>
            <a:r>
              <a:rPr kumimoji="1"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？</a:t>
            </a:r>
            <a:r>
              <a:rPr kumimoji="1" lang="en-US" altLang="ja-JP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”                                 </a:t>
            </a:r>
            <a:r>
              <a:rPr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en-US" altLang="ja-JP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 </a:t>
            </a:r>
            <a:endParaRPr kumimoji="1" lang="en-US" altLang="ja-JP" sz="1400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このあと</a:t>
            </a:r>
            <a:r>
              <a:rPr kumimoji="1" lang="ja-JP" altLang="en-US" sz="1400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明らかにします</a:t>
            </a:r>
            <a:endParaRPr kumimoji="1" lang="ja-JP" altLang="en-US" sz="1400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テキスト ボックス 19"/>
          <p:cNvSpPr txBox="1"/>
          <p:nvPr/>
        </p:nvSpPr>
        <p:spPr>
          <a:xfrm>
            <a:off x="5406376" y="2860208"/>
            <a:ext cx="1393695" cy="49104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kumimoji="1" lang="en-US" altLang="ja-JP" sz="4800" dirty="0" smtClean="0">
                <a:latin typeface="Meiryo" charset="-128"/>
                <a:ea typeface="Meiryo" charset="-128"/>
                <a:cs typeface="Meiryo" charset="-128"/>
              </a:rPr>
              <a:t>?</a:t>
            </a:r>
            <a:endParaRPr kumimoji="1" lang="ja-JP" altLang="en-US" sz="4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82" y="660810"/>
            <a:ext cx="3733800" cy="469900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3732" y="4220829"/>
            <a:ext cx="1328079" cy="3460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1966" y="4170196"/>
            <a:ext cx="1050097" cy="38853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799" y="2833479"/>
            <a:ext cx="1902735" cy="214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9204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>
          <a:xfrm>
            <a:off x="3215677" y="60176"/>
            <a:ext cx="4141148" cy="562074"/>
          </a:xfrm>
        </p:spPr>
        <p:txBody>
          <a:bodyPr>
            <a:noAutofit/>
          </a:bodyPr>
          <a:lstStyle/>
          <a:p>
            <a:r>
              <a:rPr kumimoji="1" lang="ja-JP" altLang="en-US" sz="280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kumimoji="1"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正体</a:t>
            </a:r>
            <a:endParaRPr kumimoji="1"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 rotWithShape="1">
          <a:blip r:embed="rId3"/>
          <a:srcRect l="8857"/>
          <a:stretch/>
        </p:blipFill>
        <p:spPr>
          <a:xfrm>
            <a:off x="253327" y="154023"/>
            <a:ext cx="2971800" cy="367808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739228" y="4277520"/>
            <a:ext cx="618660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191367" y="4274126"/>
            <a:ext cx="587896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779262" y="4185578"/>
            <a:ext cx="4175224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5058151" y="3293000"/>
            <a:ext cx="2041896" cy="794906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5065280" y="2567727"/>
            <a:ext cx="1166042" cy="31852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5065280" y="3364038"/>
            <a:ext cx="1999837" cy="33696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1325275" y="1915005"/>
            <a:ext cx="1116618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/>
        </p:nvSpPr>
        <p:spPr>
          <a:xfrm>
            <a:off x="2340954" y="2717119"/>
            <a:ext cx="1144438" cy="38264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3" name="図形グループ 12"/>
          <p:cNvGrpSpPr/>
          <p:nvPr/>
        </p:nvGrpSpPr>
        <p:grpSpPr>
          <a:xfrm>
            <a:off x="2524664" y="2508890"/>
            <a:ext cx="925259" cy="45719"/>
            <a:chOff x="2767505" y="5348485"/>
            <a:chExt cx="1463836" cy="53545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2771624" y="5348485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2767505" y="5402030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テキスト ボックス 15"/>
          <p:cNvSpPr txBox="1"/>
          <p:nvPr/>
        </p:nvSpPr>
        <p:spPr>
          <a:xfrm>
            <a:off x="3352246" y="2353963"/>
            <a:ext cx="6431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7" name="直線矢印コネクタ 16"/>
          <p:cNvCxnSpPr/>
          <p:nvPr/>
        </p:nvCxnSpPr>
        <p:spPr>
          <a:xfrm>
            <a:off x="1725374" y="2288504"/>
            <a:ext cx="750386" cy="44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フリーフォーム 17"/>
          <p:cNvSpPr/>
          <p:nvPr/>
        </p:nvSpPr>
        <p:spPr>
          <a:xfrm>
            <a:off x="6266329" y="2681936"/>
            <a:ext cx="1345070" cy="721117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1542900"/>
              <a:gd name="connsiteY0" fmla="*/ 0 h 1059714"/>
              <a:gd name="connsiteX1" fmla="*/ 1288318 w 1542900"/>
              <a:gd name="connsiteY1" fmla="*/ 125350 h 1059714"/>
              <a:gd name="connsiteX2" fmla="*/ 1520792 w 1542900"/>
              <a:gd name="connsiteY2" fmla="*/ 419817 h 1059714"/>
              <a:gd name="connsiteX3" fmla="*/ 1505294 w 1542900"/>
              <a:gd name="connsiteY3" fmla="*/ 822773 h 1059714"/>
              <a:gd name="connsiteX4" fmla="*/ 1272820 w 1542900"/>
              <a:gd name="connsiteY4" fmla="*/ 1039750 h 1059714"/>
              <a:gd name="connsiteX5" fmla="*/ 885362 w 1542900"/>
              <a:gd name="connsiteY5" fmla="*/ 1055248 h 1059714"/>
              <a:gd name="connsiteX0" fmla="*/ 0 w 1568724"/>
              <a:gd name="connsiteY0" fmla="*/ 0 h 1059714"/>
              <a:gd name="connsiteX1" fmla="*/ 932837 w 1568724"/>
              <a:gd name="connsiteY1" fmla="*/ 59481 h 1059714"/>
              <a:gd name="connsiteX2" fmla="*/ 1520792 w 1568724"/>
              <a:gd name="connsiteY2" fmla="*/ 419817 h 1059714"/>
              <a:gd name="connsiteX3" fmla="*/ 1505294 w 1568724"/>
              <a:gd name="connsiteY3" fmla="*/ 822773 h 1059714"/>
              <a:gd name="connsiteX4" fmla="*/ 1272820 w 1568724"/>
              <a:gd name="connsiteY4" fmla="*/ 1039750 h 1059714"/>
              <a:gd name="connsiteX5" fmla="*/ 885362 w 1568724"/>
              <a:gd name="connsiteY5" fmla="*/ 1055248 h 1059714"/>
              <a:gd name="connsiteX0" fmla="*/ 0 w 1568724"/>
              <a:gd name="connsiteY0" fmla="*/ 0 h 1059714"/>
              <a:gd name="connsiteX1" fmla="*/ 932837 w 1568724"/>
              <a:gd name="connsiteY1" fmla="*/ 59481 h 1059714"/>
              <a:gd name="connsiteX2" fmla="*/ 1520792 w 1568724"/>
              <a:gd name="connsiteY2" fmla="*/ 419817 h 1059714"/>
              <a:gd name="connsiteX3" fmla="*/ 1505294 w 1568724"/>
              <a:gd name="connsiteY3" fmla="*/ 822773 h 1059714"/>
              <a:gd name="connsiteX4" fmla="*/ 1272820 w 1568724"/>
              <a:gd name="connsiteY4" fmla="*/ 1039750 h 1059714"/>
              <a:gd name="connsiteX5" fmla="*/ 885362 w 1568724"/>
              <a:gd name="connsiteY5" fmla="*/ 1055248 h 1059714"/>
              <a:gd name="connsiteX0" fmla="*/ 0 w 1568724"/>
              <a:gd name="connsiteY0" fmla="*/ 0 h 1059714"/>
              <a:gd name="connsiteX1" fmla="*/ 932837 w 1568724"/>
              <a:gd name="connsiteY1" fmla="*/ 59481 h 1059714"/>
              <a:gd name="connsiteX2" fmla="*/ 1520792 w 1568724"/>
              <a:gd name="connsiteY2" fmla="*/ 419817 h 1059714"/>
              <a:gd name="connsiteX3" fmla="*/ 1505294 w 1568724"/>
              <a:gd name="connsiteY3" fmla="*/ 822773 h 1059714"/>
              <a:gd name="connsiteX4" fmla="*/ 1272820 w 1568724"/>
              <a:gd name="connsiteY4" fmla="*/ 1039750 h 1059714"/>
              <a:gd name="connsiteX5" fmla="*/ 885362 w 1568724"/>
              <a:gd name="connsiteY5" fmla="*/ 1055248 h 1059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8724" h="1059714">
                <a:moveTo>
                  <a:pt x="0" y="0"/>
                </a:moveTo>
                <a:cubicBezTo>
                  <a:pt x="379365" y="12756"/>
                  <a:pt x="595729" y="15859"/>
                  <a:pt x="932837" y="59481"/>
                </a:cubicBezTo>
                <a:cubicBezTo>
                  <a:pt x="1269945" y="103103"/>
                  <a:pt x="1425383" y="187210"/>
                  <a:pt x="1520792" y="419817"/>
                </a:cubicBezTo>
                <a:cubicBezTo>
                  <a:pt x="1616201" y="652424"/>
                  <a:pt x="1546623" y="719451"/>
                  <a:pt x="1505294" y="822773"/>
                </a:cubicBezTo>
                <a:cubicBezTo>
                  <a:pt x="1463965" y="926095"/>
                  <a:pt x="1376142" y="1001004"/>
                  <a:pt x="1272820" y="1039750"/>
                </a:cubicBezTo>
                <a:cubicBezTo>
                  <a:pt x="1169498" y="1078496"/>
                  <a:pt x="836284" y="1047499"/>
                  <a:pt x="885362" y="1055248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9" name="直線矢印コネクタ 18"/>
          <p:cNvCxnSpPr/>
          <p:nvPr/>
        </p:nvCxnSpPr>
        <p:spPr>
          <a:xfrm>
            <a:off x="7100046" y="3891706"/>
            <a:ext cx="266018" cy="270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7177672" y="3677092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分解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フリーフォーム 20"/>
          <p:cNvSpPr/>
          <p:nvPr/>
        </p:nvSpPr>
        <p:spPr>
          <a:xfrm>
            <a:off x="2229713" y="4006019"/>
            <a:ext cx="2376220" cy="170435"/>
          </a:xfrm>
          <a:custGeom>
            <a:avLst/>
            <a:gdLst>
              <a:gd name="connsiteX0" fmla="*/ 0 w 2556933"/>
              <a:gd name="connsiteY0" fmla="*/ 229802 h 314469"/>
              <a:gd name="connsiteX1" fmla="*/ 575733 w 2556933"/>
              <a:gd name="connsiteY1" fmla="*/ 26602 h 314469"/>
              <a:gd name="connsiteX2" fmla="*/ 1303867 w 2556933"/>
              <a:gd name="connsiteY2" fmla="*/ 9669 h 314469"/>
              <a:gd name="connsiteX3" fmla="*/ 1964267 w 2556933"/>
              <a:gd name="connsiteY3" fmla="*/ 94336 h 314469"/>
              <a:gd name="connsiteX4" fmla="*/ 2556933 w 2556933"/>
              <a:gd name="connsiteY4" fmla="*/ 314469 h 314469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933" h="381204">
                <a:moveTo>
                  <a:pt x="0" y="381204"/>
                </a:moveTo>
                <a:cubicBezTo>
                  <a:pt x="145655" y="227771"/>
                  <a:pt x="355626" y="135744"/>
                  <a:pt x="575733" y="72739"/>
                </a:cubicBezTo>
                <a:cubicBezTo>
                  <a:pt x="795841" y="9734"/>
                  <a:pt x="1013722" y="-8116"/>
                  <a:pt x="1320645" y="3173"/>
                </a:cubicBezTo>
                <a:cubicBezTo>
                  <a:pt x="1627568" y="14462"/>
                  <a:pt x="1758219" y="80901"/>
                  <a:pt x="1964267" y="140473"/>
                </a:cubicBezTo>
                <a:cubicBezTo>
                  <a:pt x="2170315" y="200045"/>
                  <a:pt x="2556933" y="360606"/>
                  <a:pt x="2556933" y="36060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/>
          <p:cNvSpPr txBox="1"/>
          <p:nvPr/>
        </p:nvSpPr>
        <p:spPr>
          <a:xfrm>
            <a:off x="2903712" y="3898811"/>
            <a:ext cx="882862" cy="276999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3" name="直線コネクタ 22"/>
          <p:cNvCxnSpPr/>
          <p:nvPr/>
        </p:nvCxnSpPr>
        <p:spPr>
          <a:xfrm flipV="1">
            <a:off x="6567137" y="4254749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/>
        </p:nvCxnSpPr>
        <p:spPr>
          <a:xfrm flipV="1">
            <a:off x="2475759" y="4191950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正方形/長方形 24"/>
          <p:cNvSpPr/>
          <p:nvPr/>
        </p:nvSpPr>
        <p:spPr>
          <a:xfrm>
            <a:off x="2310109" y="4885967"/>
            <a:ext cx="3156255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正方形/長方形 25"/>
          <p:cNvSpPr/>
          <p:nvPr/>
        </p:nvSpPr>
        <p:spPr>
          <a:xfrm>
            <a:off x="2552204" y="5633649"/>
            <a:ext cx="1619066" cy="77488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7" name="直線矢印コネクタ 26"/>
          <p:cNvCxnSpPr/>
          <p:nvPr/>
        </p:nvCxnSpPr>
        <p:spPr>
          <a:xfrm flipH="1">
            <a:off x="3640317" y="5348141"/>
            <a:ext cx="292514" cy="28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ボックス 27"/>
          <p:cNvSpPr txBox="1"/>
          <p:nvPr/>
        </p:nvSpPr>
        <p:spPr>
          <a:xfrm>
            <a:off x="3840978" y="5374181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0" name="正方形/長方形 29"/>
          <p:cNvSpPr/>
          <p:nvPr/>
        </p:nvSpPr>
        <p:spPr>
          <a:xfrm>
            <a:off x="7152233" y="1962415"/>
            <a:ext cx="3223170" cy="8193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ボックス 31"/>
          <p:cNvSpPr txBox="1"/>
          <p:nvPr/>
        </p:nvSpPr>
        <p:spPr>
          <a:xfrm>
            <a:off x="7177672" y="1981847"/>
            <a:ext cx="1579609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乗法定理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3" name="正方形/長方形 32"/>
          <p:cNvSpPr/>
          <p:nvPr/>
        </p:nvSpPr>
        <p:spPr>
          <a:xfrm>
            <a:off x="4485315" y="6455031"/>
            <a:ext cx="1268909" cy="3444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en-US" altLang="ja-JP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Meiryo" charset="-128"/>
                <a:ea typeface="Meiryo" charset="-128"/>
                <a:cs typeface="Meiryo" charset="-128"/>
              </a:rPr>
              <a:t>以上</a:t>
            </a:r>
            <a:endParaRPr kumimoji="1" lang="ja-JP" altLang="en-US" sz="1400" dirty="0">
              <a:solidFill>
                <a:srgbClr val="3E4057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4" name="図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6490" y="2368318"/>
            <a:ext cx="2882185" cy="244029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597" y="557212"/>
            <a:ext cx="7802604" cy="624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2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/>
        </p:nvSpPr>
        <p:spPr>
          <a:xfrm>
            <a:off x="6540422" y="2881314"/>
            <a:ext cx="1707466" cy="1050606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/>
        </p:nvSpPr>
        <p:spPr>
          <a:xfrm>
            <a:off x="5705270" y="4496754"/>
            <a:ext cx="476074" cy="587310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8681437" y="2897356"/>
            <a:ext cx="1842184" cy="1050606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6859937" y="4492645"/>
            <a:ext cx="416690" cy="593063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図形グループ 7"/>
          <p:cNvGrpSpPr/>
          <p:nvPr/>
        </p:nvGrpSpPr>
        <p:grpSpPr>
          <a:xfrm>
            <a:off x="6518700" y="984571"/>
            <a:ext cx="1653335" cy="55953"/>
            <a:chOff x="6518700" y="984571"/>
            <a:chExt cx="1653335" cy="55953"/>
          </a:xfrm>
        </p:grpSpPr>
        <p:cxnSp>
          <p:nvCxnSpPr>
            <p:cNvPr id="6" name="直線コネクタ 5"/>
            <p:cNvCxnSpPr/>
            <p:nvPr/>
          </p:nvCxnSpPr>
          <p:spPr>
            <a:xfrm>
              <a:off x="6518700" y="984571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線コネクタ 6"/>
            <p:cNvCxnSpPr/>
            <p:nvPr/>
          </p:nvCxnSpPr>
          <p:spPr>
            <a:xfrm>
              <a:off x="6518700" y="1040524"/>
              <a:ext cx="1653335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019" y="1096477"/>
            <a:ext cx="2473473" cy="288924"/>
          </a:xfrm>
          <a:prstGeom prst="rect">
            <a:avLst/>
          </a:prstGeom>
        </p:spPr>
      </p:pic>
      <p:cxnSp>
        <p:nvCxnSpPr>
          <p:cNvPr id="11" name="直線コネクタ 10"/>
          <p:cNvCxnSpPr/>
          <p:nvPr/>
        </p:nvCxnSpPr>
        <p:spPr>
          <a:xfrm flipV="1">
            <a:off x="6629400" y="1096477"/>
            <a:ext cx="529389" cy="34731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/>
          <p:cNvSpPr txBox="1"/>
          <p:nvPr/>
        </p:nvSpPr>
        <p:spPr>
          <a:xfrm>
            <a:off x="6193161" y="1424301"/>
            <a:ext cx="13747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200" u="sng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μ</a:t>
            </a:r>
            <a:r>
              <a:rPr lang="ja-JP" altLang="en-US" sz="1200" u="sng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に関係しない</a:t>
            </a:r>
            <a:endParaRPr kumimoji="1" lang="ja-JP" altLang="en-US" sz="1200" u="sng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8129729" y="4650676"/>
            <a:ext cx="25002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latin typeface="Meiryo" charset="-128"/>
                <a:ea typeface="Meiryo" charset="-128"/>
                <a:cs typeface="Meiryo" charset="-128"/>
              </a:rPr>
              <a:t>… k</a:t>
            </a:r>
            <a:r>
              <a:rPr kumimoji="1"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に関係するところだけ残る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5336" y="128337"/>
            <a:ext cx="8238895" cy="6529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22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V="1">
            <a:off x="3345156" y="3843580"/>
            <a:ext cx="0" cy="255496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43499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4934327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4349955"/>
            <a:ext cx="0" cy="18639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6190331" y="4934327"/>
            <a:ext cx="0" cy="1275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190331" y="4349955"/>
            <a:ext cx="0" cy="5944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49" y="5326137"/>
            <a:ext cx="878550" cy="3250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0" name="図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7732" y="3033444"/>
            <a:ext cx="4701266" cy="365435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8336" y="4491268"/>
            <a:ext cx="2627981" cy="24369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15635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/>
        </p:nvSpPr>
        <p:spPr>
          <a:xfrm>
            <a:off x="5167422" y="4630444"/>
            <a:ext cx="4550734" cy="1281258"/>
          </a:xfrm>
          <a:prstGeom prst="rect">
            <a:avLst/>
          </a:prstGeom>
          <a:solidFill>
            <a:srgbClr val="FF40FF">
              <a:alpha val="20000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2932292" y="2260496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3" y="2273673"/>
            <a:ext cx="1270000" cy="469900"/>
          </a:xfrm>
          <a:prstGeom prst="rect">
            <a:avLst/>
          </a:prstGeom>
        </p:spPr>
      </p:pic>
      <p:sp>
        <p:nvSpPr>
          <p:cNvPr id="21" name="タイトル 2"/>
          <p:cNvSpPr>
            <a:spLocks noGrp="1"/>
          </p:cNvSpPr>
          <p:nvPr>
            <p:ph type="title"/>
          </p:nvPr>
        </p:nvSpPr>
        <p:spPr>
          <a:xfrm>
            <a:off x="163660" y="1229758"/>
            <a:ext cx="4141148" cy="562074"/>
          </a:xfrm>
        </p:spPr>
        <p:txBody>
          <a:bodyPr>
            <a:noAutofit/>
          </a:bodyPr>
          <a:lstStyle/>
          <a:p>
            <a:r>
              <a:rPr kumimoji="1"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kumimoji="1"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アルゴリズム</a:t>
            </a:r>
            <a:endParaRPr kumimoji="1"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2" name="角丸四角形 21"/>
          <p:cNvSpPr/>
          <p:nvPr/>
        </p:nvSpPr>
        <p:spPr>
          <a:xfrm>
            <a:off x="365348" y="2232944"/>
            <a:ext cx="1911416" cy="551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2058452" y="2789755"/>
            <a:ext cx="202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変分下限を</a:t>
            </a:r>
            <a:r>
              <a:rPr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に</a:t>
            </a:r>
            <a:endParaRPr lang="en-US" altLang="ja-JP" dirty="0" smtClean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関して最大化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1" name="正方形/長方形 30"/>
          <p:cNvSpPr/>
          <p:nvPr/>
        </p:nvSpPr>
        <p:spPr>
          <a:xfrm>
            <a:off x="3343958" y="4143313"/>
            <a:ext cx="279253" cy="47572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2" name="図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373" y="4150040"/>
            <a:ext cx="1270000" cy="469900"/>
          </a:xfrm>
          <a:prstGeom prst="rect">
            <a:avLst/>
          </a:prstGeom>
        </p:spPr>
      </p:pic>
      <p:sp>
        <p:nvSpPr>
          <p:cNvPr id="33" name="角丸四角形 32"/>
          <p:cNvSpPr/>
          <p:nvPr/>
        </p:nvSpPr>
        <p:spPr>
          <a:xfrm>
            <a:off x="365348" y="4109311"/>
            <a:ext cx="1911416" cy="5513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4" name="テキスト ボックス 33"/>
          <p:cNvSpPr txBox="1"/>
          <p:nvPr/>
        </p:nvSpPr>
        <p:spPr>
          <a:xfrm>
            <a:off x="2466034" y="4653996"/>
            <a:ext cx="2026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変分下限を</a:t>
            </a:r>
            <a:r>
              <a:rPr lang="en-US" altLang="ja-JP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に</a:t>
            </a:r>
            <a:endParaRPr lang="en-US" altLang="ja-JP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関して最大化</a:t>
            </a:r>
            <a:endParaRPr kumimoji="1" lang="ja-JP" altLang="en-US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5" name="右矢印 34"/>
          <p:cNvSpPr/>
          <p:nvPr/>
        </p:nvSpPr>
        <p:spPr>
          <a:xfrm>
            <a:off x="4159762" y="2287470"/>
            <a:ext cx="511444" cy="421771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7450" y="2222457"/>
            <a:ext cx="3505200" cy="469900"/>
          </a:xfrm>
          <a:prstGeom prst="rect">
            <a:avLst/>
          </a:prstGeom>
        </p:spPr>
      </p:pic>
      <p:sp>
        <p:nvSpPr>
          <p:cNvPr id="37" name="テキスト ボックス 36"/>
          <p:cNvSpPr txBox="1"/>
          <p:nvPr/>
        </p:nvSpPr>
        <p:spPr>
          <a:xfrm>
            <a:off x="9100747" y="2200980"/>
            <a:ext cx="276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の分布</a:t>
            </a:r>
            <a:r>
              <a:rPr kumimoji="1" lang="en-US" altLang="ja-JP" dirty="0" smtClean="0">
                <a:latin typeface="Meiryo" charset="-128"/>
                <a:ea typeface="Meiryo" charset="-128"/>
                <a:cs typeface="Meiryo" charset="-128"/>
              </a:rPr>
              <a:t>q(</a:t>
            </a:r>
            <a:r>
              <a:rPr kumimoji="1" lang="en-US" altLang="ja-JP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en-US" altLang="ja-JP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に事後</a:t>
            </a:r>
            <a:endParaRPr kumimoji="1"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分布を適用（説明後述）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1" name="右矢印 40"/>
          <p:cNvSpPr/>
          <p:nvPr/>
        </p:nvSpPr>
        <p:spPr>
          <a:xfrm>
            <a:off x="4159762" y="4143313"/>
            <a:ext cx="511444" cy="421771"/>
          </a:xfrm>
          <a:prstGeom prst="rightArrow">
            <a:avLst/>
          </a:prstGeom>
          <a:solidFill>
            <a:schemeClr val="bg1"/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テキスト ボックス 44"/>
          <p:cNvSpPr txBox="1"/>
          <p:nvPr/>
        </p:nvSpPr>
        <p:spPr>
          <a:xfrm>
            <a:off x="6443645" y="5292584"/>
            <a:ext cx="2938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完全データ</a:t>
            </a:r>
            <a:r>
              <a:rPr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の対数尤度の</a:t>
            </a:r>
            <a:endParaRPr lang="en-US" altLang="ja-JP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事前分布による期待値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6" name="正方形/長方形 45"/>
          <p:cNvSpPr/>
          <p:nvPr/>
        </p:nvSpPr>
        <p:spPr>
          <a:xfrm>
            <a:off x="5144476" y="2222457"/>
            <a:ext cx="279253" cy="475721"/>
          </a:xfrm>
          <a:prstGeom prst="rect">
            <a:avLst/>
          </a:prstGeom>
          <a:solidFill>
            <a:srgbClr val="0432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7" name="テキスト ボックス 46"/>
          <p:cNvSpPr txBox="1"/>
          <p:nvPr/>
        </p:nvSpPr>
        <p:spPr>
          <a:xfrm>
            <a:off x="5978726" y="5960179"/>
            <a:ext cx="276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latin typeface="Meiryo" charset="-128"/>
                <a:ea typeface="Meiryo" charset="-128"/>
                <a:cs typeface="Meiryo" charset="-128"/>
              </a:rPr>
              <a:t>これを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で最適化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8" name="図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2341" y="4205791"/>
            <a:ext cx="6240740" cy="1342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759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179" y="1268998"/>
            <a:ext cx="6045200" cy="469900"/>
          </a:xfrm>
          <a:prstGeom prst="rect">
            <a:avLst/>
          </a:prstGeom>
        </p:spPr>
      </p:pic>
      <p:cxnSp>
        <p:nvCxnSpPr>
          <p:cNvPr id="24" name="直線コネクタ 23"/>
          <p:cNvCxnSpPr/>
          <p:nvPr/>
        </p:nvCxnSpPr>
        <p:spPr>
          <a:xfrm>
            <a:off x="2662989" y="1789428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2662989" y="1833825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1843078" y="1853800"/>
            <a:ext cx="2676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kumimoji="1"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に依存しないので、</a:t>
            </a:r>
            <a:endParaRPr kumimoji="1"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を変化させても不変</a:t>
            </a:r>
            <a:endParaRPr kumimoji="1" lang="ja-JP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>
            <a:off x="6890081" y="1770983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890081" y="1815380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6890081" y="1815380"/>
            <a:ext cx="2676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コレを</a:t>
            </a:r>
            <a:r>
              <a:rPr kumimoji="1"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にするような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を選ぶ</a:t>
            </a:r>
            <a:endParaRPr kumimoji="1" lang="ja-JP" altLang="en-US" sz="20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6" name="図形グループ 35"/>
          <p:cNvGrpSpPr/>
          <p:nvPr/>
        </p:nvGrpSpPr>
        <p:grpSpPr>
          <a:xfrm>
            <a:off x="5005137" y="1762963"/>
            <a:ext cx="1435787" cy="49796"/>
            <a:chOff x="5129472" y="3688015"/>
            <a:chExt cx="1776673" cy="44397"/>
          </a:xfrm>
        </p:grpSpPr>
        <p:cxnSp>
          <p:nvCxnSpPr>
            <p:cNvPr id="33" name="直線コネクタ 32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4384632" y="2766247"/>
            <a:ext cx="35080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コレを最大にするような</a:t>
            </a:r>
            <a:endParaRPr kumimoji="1" lang="en-US" altLang="ja-JP" sz="20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を選ぶということはつまり</a:t>
            </a:r>
            <a:endParaRPr kumimoji="1" lang="ja-JP" altLang="en-US" sz="20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5277853" y="1805674"/>
            <a:ext cx="433138" cy="937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右矢印 39"/>
          <p:cNvSpPr/>
          <p:nvPr/>
        </p:nvSpPr>
        <p:spPr>
          <a:xfrm rot="16200000">
            <a:off x="7202906" y="2641897"/>
            <a:ext cx="513347" cy="1654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タイトル 2"/>
          <p:cNvSpPr>
            <a:spLocks noGrp="1"/>
          </p:cNvSpPr>
          <p:nvPr>
            <p:ph type="title"/>
          </p:nvPr>
        </p:nvSpPr>
        <p:spPr>
          <a:xfrm>
            <a:off x="855772" y="3884984"/>
            <a:ext cx="10133069" cy="562074"/>
          </a:xfrm>
        </p:spPr>
        <p:txBody>
          <a:bodyPr>
            <a:noAutofit/>
          </a:bodyPr>
          <a:lstStyle/>
          <a:p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にするということは、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q(</a:t>
            </a:r>
            <a:r>
              <a:rPr kumimoji="1"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が事後分布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p(</a:t>
            </a:r>
            <a:r>
              <a:rPr kumimoji="1"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X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, </a:t>
            </a:r>
            <a:r>
              <a:rPr kumimoji="1" lang="en-US" altLang="ja-JP" sz="2000" b="1" dirty="0" smtClean="0">
                <a:latin typeface="Meiryo" charset="-128"/>
                <a:ea typeface="Meiryo" charset="-128"/>
                <a:cs typeface="Meiryo" charset="-128"/>
              </a:rPr>
              <a:t>Z 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|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と等しいということ。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692" y="4489916"/>
            <a:ext cx="10426700" cy="1206500"/>
          </a:xfrm>
          <a:prstGeom prst="rect">
            <a:avLst/>
          </a:prstGeom>
        </p:spPr>
      </p:pic>
      <p:pic>
        <p:nvPicPr>
          <p:cNvPr id="44" name="図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53" y="5782133"/>
            <a:ext cx="4089400" cy="469900"/>
          </a:xfrm>
          <a:prstGeom prst="rect">
            <a:avLst/>
          </a:prstGeom>
        </p:spPr>
      </p:pic>
      <p:sp>
        <p:nvSpPr>
          <p:cNvPr id="45" name="タイトル 2"/>
          <p:cNvSpPr txBox="1">
            <a:spLocks/>
          </p:cNvSpPr>
          <p:nvPr/>
        </p:nvSpPr>
        <p:spPr>
          <a:xfrm>
            <a:off x="696689" y="492049"/>
            <a:ext cx="779760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smtClean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sz="2800" smtClean="0">
                <a:latin typeface="Meiryo" charset="-128"/>
                <a:ea typeface="Meiryo" charset="-128"/>
                <a:cs typeface="Meiryo" charset="-128"/>
              </a:rPr>
              <a:t>ステップ：</a:t>
            </a:r>
            <a:r>
              <a:rPr lang="en-US" altLang="ja-JP" sz="2800" smtClean="0"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lang="ja-JP" altLang="en-US" sz="2800" smtClean="0">
                <a:latin typeface="Meiryo" charset="-128"/>
                <a:ea typeface="Meiryo" charset="-128"/>
                <a:cs typeface="Meiryo" charset="-128"/>
              </a:rPr>
              <a:t>の最適化</a:t>
            </a:r>
            <a:endParaRPr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2901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図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244" y="1365250"/>
            <a:ext cx="6045200" cy="469900"/>
          </a:xfrm>
          <a:prstGeom prst="rect">
            <a:avLst/>
          </a:prstGeom>
        </p:spPr>
      </p:pic>
      <p:cxnSp>
        <p:nvCxnSpPr>
          <p:cNvPr id="24" name="直線コネクタ 23"/>
          <p:cNvCxnSpPr/>
          <p:nvPr/>
        </p:nvCxnSpPr>
        <p:spPr>
          <a:xfrm>
            <a:off x="1925061" y="1885680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/>
          <p:cNvCxnSpPr/>
          <p:nvPr/>
        </p:nvCxnSpPr>
        <p:spPr>
          <a:xfrm>
            <a:off x="1925061" y="1930077"/>
            <a:ext cx="1776673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テキスト ボックス 25"/>
          <p:cNvSpPr txBox="1"/>
          <p:nvPr/>
        </p:nvSpPr>
        <p:spPr>
          <a:xfrm>
            <a:off x="625644" y="1950052"/>
            <a:ext cx="34931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に依存するので変化する</a:t>
            </a:r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。右辺が増加化不変なので、</a:t>
            </a:r>
            <a:endParaRPr lang="en-US" altLang="ja-JP" sz="2000" dirty="0" smtClean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対数尤度も増加か不変</a:t>
            </a:r>
            <a:endParaRPr lang="en-US" altLang="ja-JP" sz="2000" dirty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0" name="直線コネクタ 29"/>
          <p:cNvCxnSpPr/>
          <p:nvPr/>
        </p:nvCxnSpPr>
        <p:spPr>
          <a:xfrm>
            <a:off x="6152146" y="1867235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/>
        </p:nvCxnSpPr>
        <p:spPr>
          <a:xfrm>
            <a:off x="6152146" y="1911632"/>
            <a:ext cx="1776673" cy="0"/>
          </a:xfrm>
          <a:prstGeom prst="line">
            <a:avLst/>
          </a:prstGeom>
          <a:ln w="127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テキスト ボックス 31"/>
          <p:cNvSpPr txBox="1"/>
          <p:nvPr/>
        </p:nvSpPr>
        <p:spPr>
          <a:xfrm>
            <a:off x="6152145" y="1911632"/>
            <a:ext cx="57350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コレも</a:t>
            </a:r>
            <a:r>
              <a:rPr kumimoji="1"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p</a:t>
            </a:r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が</a:t>
            </a:r>
            <a:r>
              <a:rPr kumimoji="1"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に依存しているので変化する。</a:t>
            </a:r>
            <a:endParaRPr kumimoji="1" lang="en-US" altLang="ja-JP" sz="2000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なので、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ステップで</a:t>
            </a:r>
            <a:r>
              <a:rPr lang="en-US" altLang="ja-JP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KL=0</a:t>
            </a:r>
            <a:r>
              <a:rPr lang="ja-JP" altLang="en-US" sz="20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としたことを鑑みると、減ることはなく不変か増加する</a:t>
            </a:r>
            <a:endParaRPr lang="en-US" altLang="ja-JP" sz="2000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36" name="図形グループ 35"/>
          <p:cNvGrpSpPr/>
          <p:nvPr/>
        </p:nvGrpSpPr>
        <p:grpSpPr>
          <a:xfrm>
            <a:off x="4267202" y="1859215"/>
            <a:ext cx="1435787" cy="49796"/>
            <a:chOff x="5129472" y="3688015"/>
            <a:chExt cx="1776673" cy="44397"/>
          </a:xfrm>
        </p:grpSpPr>
        <p:cxnSp>
          <p:nvCxnSpPr>
            <p:cNvPr id="33" name="直線コネクタ 32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テキスト ボックス 34"/>
          <p:cNvSpPr txBox="1"/>
          <p:nvPr/>
        </p:nvSpPr>
        <p:spPr>
          <a:xfrm>
            <a:off x="3646697" y="2862499"/>
            <a:ext cx="3508084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コレを最大にするような</a:t>
            </a:r>
            <a:endParaRPr kumimoji="1" lang="en-US" altLang="ja-JP" sz="20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r>
              <a:rPr lang="en-US" altLang="ja-JP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を選ぶので増加する</a:t>
            </a:r>
            <a:endParaRPr kumimoji="1" lang="ja-JP" altLang="en-US" sz="20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 flipH="1">
            <a:off x="4539918" y="1901926"/>
            <a:ext cx="433138" cy="93752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タイトル 2"/>
          <p:cNvSpPr txBox="1">
            <a:spLocks/>
          </p:cNvSpPr>
          <p:nvPr/>
        </p:nvSpPr>
        <p:spPr>
          <a:xfrm>
            <a:off x="696689" y="492049"/>
            <a:ext cx="7797606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ステップ：</a:t>
            </a:r>
            <a:r>
              <a:rPr lang="en-US" altLang="ja-JP" sz="28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の最適化</a:t>
            </a:r>
            <a:endParaRPr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1" name="直線コネクタ 20"/>
          <p:cNvCxnSpPr/>
          <p:nvPr/>
        </p:nvCxnSpPr>
        <p:spPr>
          <a:xfrm flipV="1">
            <a:off x="2581004" y="4942136"/>
            <a:ext cx="4628223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矢印コネクタ 21"/>
          <p:cNvCxnSpPr/>
          <p:nvPr/>
        </p:nvCxnSpPr>
        <p:spPr>
          <a:xfrm flipV="1">
            <a:off x="2581004" y="6416685"/>
            <a:ext cx="467109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/>
          <p:cNvCxnSpPr/>
          <p:nvPr/>
        </p:nvCxnSpPr>
        <p:spPr>
          <a:xfrm flipH="1" flipV="1">
            <a:off x="2711115" y="3561347"/>
            <a:ext cx="0" cy="3126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/>
        </p:nvCxnSpPr>
        <p:spPr>
          <a:xfrm>
            <a:off x="2581004" y="3855717"/>
            <a:ext cx="461703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/>
        </p:nvCxnSpPr>
        <p:spPr>
          <a:xfrm flipV="1">
            <a:off x="2581004" y="4466308"/>
            <a:ext cx="46282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/>
          <p:cNvCxnSpPr/>
          <p:nvPr/>
        </p:nvCxnSpPr>
        <p:spPr>
          <a:xfrm flipV="1">
            <a:off x="4180039" y="3855717"/>
            <a:ext cx="0" cy="106615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/>
        </p:nvCxnSpPr>
        <p:spPr>
          <a:xfrm flipV="1">
            <a:off x="4180039" y="6436584"/>
            <a:ext cx="0" cy="310581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/>
        </p:nvCxnSpPr>
        <p:spPr>
          <a:xfrm flipV="1">
            <a:off x="5329508" y="6436585"/>
            <a:ext cx="0" cy="310581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/>
          <p:cNvCxnSpPr/>
          <p:nvPr/>
        </p:nvCxnSpPr>
        <p:spPr>
          <a:xfrm flipV="1">
            <a:off x="5329508" y="4942137"/>
            <a:ext cx="1" cy="14745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図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9498" y="5391138"/>
            <a:ext cx="796454" cy="2804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角丸四角形 49"/>
          <p:cNvSpPr/>
          <p:nvPr/>
        </p:nvSpPr>
        <p:spPr>
          <a:xfrm>
            <a:off x="6259732" y="4829808"/>
            <a:ext cx="3248519" cy="548380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1" name="図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361" y="4998895"/>
            <a:ext cx="724857" cy="255231"/>
          </a:xfrm>
          <a:prstGeom prst="rect">
            <a:avLst/>
          </a:prstGeom>
        </p:spPr>
      </p:pic>
      <p:sp>
        <p:nvSpPr>
          <p:cNvPr id="52" name="正方形/長方形 51"/>
          <p:cNvSpPr/>
          <p:nvPr/>
        </p:nvSpPr>
        <p:spPr>
          <a:xfrm>
            <a:off x="6518194" y="4957074"/>
            <a:ext cx="2892180" cy="318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sp>
        <p:nvSpPr>
          <p:cNvPr id="53" name="角丸四角形 52"/>
          <p:cNvSpPr/>
          <p:nvPr/>
        </p:nvSpPr>
        <p:spPr>
          <a:xfrm>
            <a:off x="7490190" y="3791311"/>
            <a:ext cx="2937177" cy="904567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の更新により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が変化。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のため、変化なし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もしくは増加する。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54" name="直線コネクタ 53"/>
          <p:cNvCxnSpPr/>
          <p:nvPr/>
        </p:nvCxnSpPr>
        <p:spPr>
          <a:xfrm flipV="1">
            <a:off x="5329508" y="4460045"/>
            <a:ext cx="0" cy="461823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5329508" y="3855717"/>
            <a:ext cx="0" cy="603078"/>
          </a:xfrm>
          <a:prstGeom prst="straightConnector1">
            <a:avLst/>
          </a:prstGeom>
          <a:ln w="28575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フリーフォーム 55"/>
          <p:cNvSpPr/>
          <p:nvPr/>
        </p:nvSpPr>
        <p:spPr>
          <a:xfrm>
            <a:off x="7297627" y="4073711"/>
            <a:ext cx="219658" cy="98031"/>
          </a:xfrm>
          <a:custGeom>
            <a:avLst/>
            <a:gdLst>
              <a:gd name="connsiteX0" fmla="*/ 679622 w 679622"/>
              <a:gd name="connsiteY0" fmla="*/ 0 h 123568"/>
              <a:gd name="connsiteX1" fmla="*/ 0 w 679622"/>
              <a:gd name="connsiteY1" fmla="*/ 123568 h 123568"/>
              <a:gd name="connsiteX2" fmla="*/ 667265 w 679622"/>
              <a:gd name="connsiteY2" fmla="*/ 98854 h 123568"/>
              <a:gd name="connsiteX0" fmla="*/ 282057 w 282057"/>
              <a:gd name="connsiteY0" fmla="*/ 0 h 123568"/>
              <a:gd name="connsiteX1" fmla="*/ 0 w 282057"/>
              <a:gd name="connsiteY1" fmla="*/ 123568 h 123568"/>
              <a:gd name="connsiteX2" fmla="*/ 269700 w 282057"/>
              <a:gd name="connsiteY2" fmla="*/ 98854 h 123568"/>
              <a:gd name="connsiteX0" fmla="*/ 242300 w 242300"/>
              <a:gd name="connsiteY0" fmla="*/ 0 h 113629"/>
              <a:gd name="connsiteX1" fmla="*/ 0 w 242300"/>
              <a:gd name="connsiteY1" fmla="*/ 113629 h 113629"/>
              <a:gd name="connsiteX2" fmla="*/ 229943 w 242300"/>
              <a:gd name="connsiteY2" fmla="*/ 98854 h 11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2300" h="113629">
                <a:moveTo>
                  <a:pt x="242300" y="0"/>
                </a:moveTo>
                <a:lnTo>
                  <a:pt x="0" y="113629"/>
                </a:lnTo>
                <a:cubicBezTo>
                  <a:pt x="222422" y="105391"/>
                  <a:pt x="7521" y="107092"/>
                  <a:pt x="229943" y="98854"/>
                </a:cubicBez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7" name="図 5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1685" y="5008134"/>
            <a:ext cx="128976" cy="207126"/>
          </a:xfrm>
          <a:prstGeom prst="rect">
            <a:avLst/>
          </a:prstGeom>
        </p:spPr>
      </p:pic>
      <p:sp>
        <p:nvSpPr>
          <p:cNvPr id="58" name="フリーフォーム 57"/>
          <p:cNvSpPr/>
          <p:nvPr/>
        </p:nvSpPr>
        <p:spPr>
          <a:xfrm>
            <a:off x="5329874" y="4738522"/>
            <a:ext cx="940975" cy="25585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9" name="直線矢印コネクタ 58"/>
          <p:cNvCxnSpPr/>
          <p:nvPr/>
        </p:nvCxnSpPr>
        <p:spPr>
          <a:xfrm flipV="1">
            <a:off x="4180039" y="4945561"/>
            <a:ext cx="0" cy="1471124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図 5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2491" y="4064733"/>
            <a:ext cx="2382410" cy="21024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正方形/長方形 60"/>
          <p:cNvSpPr/>
          <p:nvPr/>
        </p:nvSpPr>
        <p:spPr>
          <a:xfrm>
            <a:off x="6456145" y="4955424"/>
            <a:ext cx="176063" cy="33554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2" name="正方形/長方形 61"/>
          <p:cNvSpPr/>
          <p:nvPr/>
        </p:nvSpPr>
        <p:spPr>
          <a:xfrm>
            <a:off x="8576068" y="4959025"/>
            <a:ext cx="196210" cy="332277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3" name="正方形/長方形 62"/>
          <p:cNvSpPr/>
          <p:nvPr/>
        </p:nvSpPr>
        <p:spPr>
          <a:xfrm>
            <a:off x="5667478" y="5353464"/>
            <a:ext cx="176063" cy="335541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4" name="正方形/長方形 63"/>
          <p:cNvSpPr/>
          <p:nvPr/>
        </p:nvSpPr>
        <p:spPr>
          <a:xfrm>
            <a:off x="7586688" y="3824007"/>
            <a:ext cx="159184" cy="238360"/>
          </a:xfrm>
          <a:prstGeom prst="rect">
            <a:avLst/>
          </a:prstGeom>
          <a:solidFill>
            <a:srgbClr val="92D05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65" name="図 6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42114" y="5746981"/>
            <a:ext cx="1157172" cy="28693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左中かっこ 6"/>
          <p:cNvSpPr/>
          <p:nvPr/>
        </p:nvSpPr>
        <p:spPr>
          <a:xfrm>
            <a:off x="2288854" y="3855717"/>
            <a:ext cx="337869" cy="1066151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ボックス 65"/>
          <p:cNvSpPr txBox="1"/>
          <p:nvPr/>
        </p:nvSpPr>
        <p:spPr>
          <a:xfrm>
            <a:off x="955219" y="4087988"/>
            <a:ext cx="141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対数尤度は</a:t>
            </a:r>
            <a:endParaRPr kumimoji="1" lang="en-US" altLang="ja-JP" sz="1600" dirty="0" smtClean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増加</a:t>
            </a:r>
            <a:r>
              <a:rPr lang="en-US" altLang="ja-JP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 or </a:t>
            </a:r>
            <a:r>
              <a:rPr lang="ja-JP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Meiryo" charset="-128"/>
                <a:ea typeface="Meiryo" charset="-128"/>
                <a:cs typeface="Meiryo" charset="-128"/>
              </a:rPr>
              <a:t>不変</a:t>
            </a:r>
            <a:endParaRPr lang="en-US" altLang="ja-JP" sz="1600" dirty="0">
              <a:solidFill>
                <a:schemeClr val="tx1">
                  <a:lumMod val="50000"/>
                  <a:lumOff val="50000"/>
                </a:schemeClr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8" name="左中かっこ 67"/>
          <p:cNvSpPr/>
          <p:nvPr/>
        </p:nvSpPr>
        <p:spPr>
          <a:xfrm>
            <a:off x="4640542" y="3865207"/>
            <a:ext cx="140005" cy="578456"/>
          </a:xfrm>
          <a:prstGeom prst="leftBrac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ボックス 68"/>
          <p:cNvSpPr txBox="1"/>
          <p:nvPr/>
        </p:nvSpPr>
        <p:spPr>
          <a:xfrm>
            <a:off x="901645" y="4961738"/>
            <a:ext cx="141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kumimoji="1" lang="ja-JP" altLang="en-US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endParaRPr kumimoji="1" lang="en-US" altLang="ja-JP" sz="1600" dirty="0" smtClean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増加</a:t>
            </a:r>
            <a:r>
              <a:rPr lang="en-US" altLang="ja-JP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 or </a:t>
            </a:r>
            <a:r>
              <a:rPr lang="ja-JP" altLang="en-US" sz="1600" dirty="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不変</a:t>
            </a:r>
            <a:endParaRPr lang="en-US" altLang="ja-JP" sz="16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直線コネクタ 8"/>
          <p:cNvCxnSpPr>
            <a:stCxn id="68" idx="1"/>
            <a:endCxn id="69" idx="3"/>
          </p:cNvCxnSpPr>
          <p:nvPr/>
        </p:nvCxnSpPr>
        <p:spPr>
          <a:xfrm flipH="1">
            <a:off x="2320658" y="4154435"/>
            <a:ext cx="2319884" cy="109969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左中かっこ 69"/>
          <p:cNvSpPr/>
          <p:nvPr/>
        </p:nvSpPr>
        <p:spPr>
          <a:xfrm>
            <a:off x="4640542" y="4473822"/>
            <a:ext cx="140005" cy="462881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テキスト ボックス 70"/>
          <p:cNvSpPr txBox="1"/>
          <p:nvPr/>
        </p:nvSpPr>
        <p:spPr>
          <a:xfrm>
            <a:off x="892878" y="5598062"/>
            <a:ext cx="1419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変分下限</a:t>
            </a:r>
            <a:r>
              <a:rPr kumimoji="1"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endParaRPr kumimoji="1" lang="en-US" altLang="ja-JP" sz="1600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増加</a:t>
            </a:r>
            <a:endParaRPr lang="en-US" altLang="ja-JP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72" name="直線コネクタ 71"/>
          <p:cNvCxnSpPr>
            <a:stCxn id="70" idx="1"/>
          </p:cNvCxnSpPr>
          <p:nvPr/>
        </p:nvCxnSpPr>
        <p:spPr>
          <a:xfrm flipH="1">
            <a:off x="2198214" y="4705263"/>
            <a:ext cx="2442328" cy="116940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729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/>
        </p:nvSpPr>
        <p:spPr>
          <a:xfrm>
            <a:off x="2261647" y="1632214"/>
            <a:ext cx="814063" cy="5789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4962521" y="2581198"/>
            <a:ext cx="1754164" cy="47788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/>
        </p:nvSpPr>
        <p:spPr>
          <a:xfrm>
            <a:off x="3976839" y="1934243"/>
            <a:ext cx="814063" cy="57897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/>
        </p:nvSpPr>
        <p:spPr>
          <a:xfrm>
            <a:off x="4827508" y="3117422"/>
            <a:ext cx="2055432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/>
        </p:nvSpPr>
        <p:spPr>
          <a:xfrm>
            <a:off x="2269959" y="2837560"/>
            <a:ext cx="2055432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7" name="直線矢印コネクタ 6"/>
          <p:cNvCxnSpPr>
            <a:stCxn id="13" idx="2"/>
            <a:endCxn id="19" idx="0"/>
          </p:cNvCxnSpPr>
          <p:nvPr/>
        </p:nvCxnSpPr>
        <p:spPr>
          <a:xfrm>
            <a:off x="2668679" y="2211185"/>
            <a:ext cx="628996" cy="6263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弧 9"/>
          <p:cNvSpPr/>
          <p:nvPr/>
        </p:nvSpPr>
        <p:spPr>
          <a:xfrm>
            <a:off x="4538751" y="1895303"/>
            <a:ext cx="1673340" cy="1222120"/>
          </a:xfrm>
          <a:prstGeom prst="arc">
            <a:avLst>
              <a:gd name="adj1" fmla="val 16200000"/>
              <a:gd name="adj2" fmla="val 75547"/>
            </a:avLst>
          </a:prstGeom>
          <a:ln w="57150">
            <a:solidFill>
              <a:schemeClr val="tx2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5855224" y="1438252"/>
            <a:ext cx="3408219" cy="71489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108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q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(</a:t>
            </a:r>
            <a:r>
              <a:rPr kumimoji="1" lang="en-US" altLang="ja-JP" b="1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)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を事後分布で置き換え</a:t>
            </a:r>
            <a:endParaRPr kumimoji="1"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（</a:t>
            </a:r>
            <a:r>
              <a:rPr kumimoji="1"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kumimoji="1"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ステップの結果を利用）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正方形/長方形 25"/>
          <p:cNvSpPr/>
          <p:nvPr/>
        </p:nvSpPr>
        <p:spPr>
          <a:xfrm>
            <a:off x="4749161" y="3897379"/>
            <a:ext cx="1754164" cy="47788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4768557" y="3118754"/>
            <a:ext cx="2197510" cy="47788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3" name="直線矢印コネクタ 22"/>
          <p:cNvCxnSpPr>
            <a:stCxn id="17" idx="2"/>
            <a:endCxn id="18" idx="1"/>
          </p:cNvCxnSpPr>
          <p:nvPr/>
        </p:nvCxnSpPr>
        <p:spPr>
          <a:xfrm>
            <a:off x="4383871" y="2513214"/>
            <a:ext cx="443637" cy="8327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/>
          <p:cNvSpPr/>
          <p:nvPr/>
        </p:nvSpPr>
        <p:spPr>
          <a:xfrm>
            <a:off x="9958648" y="3864127"/>
            <a:ext cx="2121527" cy="5582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28"/>
          <p:cNvSpPr/>
          <p:nvPr/>
        </p:nvSpPr>
        <p:spPr>
          <a:xfrm>
            <a:off x="2272730" y="3854484"/>
            <a:ext cx="2055432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/>
        </p:nvSpPr>
        <p:spPr>
          <a:xfrm>
            <a:off x="7414955" y="3864127"/>
            <a:ext cx="2149935" cy="45705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図形グループ 30"/>
          <p:cNvGrpSpPr/>
          <p:nvPr/>
        </p:nvGrpSpPr>
        <p:grpSpPr>
          <a:xfrm>
            <a:off x="6860773" y="4752042"/>
            <a:ext cx="5225932" cy="69337"/>
            <a:chOff x="5129472" y="3688015"/>
            <a:chExt cx="1776673" cy="44397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ボックス 33"/>
          <p:cNvSpPr txBox="1"/>
          <p:nvPr/>
        </p:nvSpPr>
        <p:spPr>
          <a:xfrm>
            <a:off x="7414956" y="4863502"/>
            <a:ext cx="411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に依存しない</a:t>
            </a:r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ので定数とみなせる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7" name="図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9990" y="5984297"/>
            <a:ext cx="207735" cy="242358"/>
          </a:xfrm>
          <a:prstGeom prst="rect">
            <a:avLst/>
          </a:prstGeom>
        </p:spPr>
      </p:pic>
      <p:sp>
        <p:nvSpPr>
          <p:cNvPr id="38" name="タイトル 2"/>
          <p:cNvSpPr txBox="1">
            <a:spLocks/>
          </p:cNvSpPr>
          <p:nvPr/>
        </p:nvSpPr>
        <p:spPr>
          <a:xfrm>
            <a:off x="1033876" y="5860110"/>
            <a:ext cx="8531013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よって　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に関する最大化は　　　　　の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に関する最大化と同じ</a:t>
            </a:r>
            <a:endParaRPr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095" y="5923134"/>
            <a:ext cx="1085658" cy="321110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 rotWithShape="1">
          <a:blip r:embed="rId5"/>
          <a:srcRect t="88625"/>
          <a:stretch/>
        </p:blipFill>
        <p:spPr>
          <a:xfrm>
            <a:off x="116379" y="5221633"/>
            <a:ext cx="11889164" cy="433703"/>
          </a:xfrm>
          <a:prstGeom prst="rect">
            <a:avLst/>
          </a:prstGeom>
        </p:spPr>
      </p:pic>
      <p:grpSp>
        <p:nvGrpSpPr>
          <p:cNvPr id="41" name="図形グループ 40"/>
          <p:cNvGrpSpPr/>
          <p:nvPr/>
        </p:nvGrpSpPr>
        <p:grpSpPr>
          <a:xfrm>
            <a:off x="1375807" y="4735854"/>
            <a:ext cx="5225932" cy="69337"/>
            <a:chOff x="5129472" y="3688015"/>
            <a:chExt cx="1776673" cy="44397"/>
          </a:xfrm>
        </p:grpSpPr>
        <p:cxnSp>
          <p:nvCxnSpPr>
            <p:cNvPr id="42" name="直線コネクタ 41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テキスト ボックス 43"/>
          <p:cNvSpPr txBox="1"/>
          <p:nvPr/>
        </p:nvSpPr>
        <p:spPr>
          <a:xfrm>
            <a:off x="1375807" y="4847314"/>
            <a:ext cx="5225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完全データの対数尤度の事前分布による期待値</a:t>
            </a:r>
            <a:endParaRPr kumimoji="1" lang="ja-JP" altLang="en-US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49" name="図形グループ 48"/>
          <p:cNvGrpSpPr/>
          <p:nvPr/>
        </p:nvGrpSpPr>
        <p:grpSpPr>
          <a:xfrm>
            <a:off x="1650697" y="5678514"/>
            <a:ext cx="1650442" cy="55860"/>
            <a:chOff x="5129472" y="3688015"/>
            <a:chExt cx="1776673" cy="44397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図 35"/>
          <p:cNvPicPr>
            <a:picLocks noChangeAspect="1"/>
          </p:cNvPicPr>
          <p:nvPr/>
        </p:nvPicPr>
        <p:blipFill rotWithShape="1">
          <a:blip r:embed="rId5"/>
          <a:srcRect b="13059"/>
          <a:stretch/>
        </p:blipFill>
        <p:spPr>
          <a:xfrm>
            <a:off x="116379" y="1473984"/>
            <a:ext cx="11889164" cy="331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352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43499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4934327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4349955"/>
            <a:ext cx="0" cy="18639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矢印コネクタ 7"/>
          <p:cNvCxnSpPr/>
          <p:nvPr/>
        </p:nvCxnSpPr>
        <p:spPr>
          <a:xfrm flipV="1">
            <a:off x="6190331" y="4934327"/>
            <a:ext cx="0" cy="127564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矢印コネクタ 9"/>
          <p:cNvCxnSpPr/>
          <p:nvPr/>
        </p:nvCxnSpPr>
        <p:spPr>
          <a:xfrm flipV="1">
            <a:off x="6190331" y="4349955"/>
            <a:ext cx="0" cy="59444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49" y="5326137"/>
            <a:ext cx="878550" cy="3250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9" name="図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0050" y="4530735"/>
            <a:ext cx="1978947" cy="221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kumimoji="1" lang="ja-JP" altLang="en-US" smtClean="0">
                <a:latin typeface="Meiryo" charset="-128"/>
                <a:ea typeface="Meiryo" charset="-128"/>
                <a:cs typeface="Meiryo" charset="-128"/>
              </a:rPr>
              <a:t>初期状態</a:t>
            </a:r>
            <a:endParaRPr kumimoji="1" lang="ja-JP" altLang="en-US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4885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43499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4375527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4349955"/>
            <a:ext cx="0" cy="1863973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552" y="4254602"/>
            <a:ext cx="2627981" cy="243697"/>
          </a:xfrm>
          <a:prstGeom prst="rect">
            <a:avLst/>
          </a:prstGeom>
        </p:spPr>
      </p:pic>
      <p:cxnSp>
        <p:nvCxnSpPr>
          <p:cNvPr id="18" name="直線矢印コネクタ 17"/>
          <p:cNvCxnSpPr/>
          <p:nvPr/>
        </p:nvCxnSpPr>
        <p:spPr>
          <a:xfrm flipV="1">
            <a:off x="6190331" y="4934327"/>
            <a:ext cx="0" cy="127564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/>
          <p:nvPr/>
        </p:nvCxnSpPr>
        <p:spPr>
          <a:xfrm flipV="1">
            <a:off x="6189700" y="4375527"/>
            <a:ext cx="0" cy="57333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249" y="5326137"/>
            <a:ext cx="878550" cy="3250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角丸四角形 20"/>
          <p:cNvSpPr/>
          <p:nvPr/>
        </p:nvSpPr>
        <p:spPr>
          <a:xfrm>
            <a:off x="7160736" y="4690501"/>
            <a:ext cx="4131377" cy="6356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フリーフォーム 13"/>
          <p:cNvSpPr/>
          <p:nvPr/>
        </p:nvSpPr>
        <p:spPr>
          <a:xfrm>
            <a:off x="6168571" y="4615543"/>
            <a:ext cx="1059543" cy="203200"/>
          </a:xfrm>
          <a:custGeom>
            <a:avLst/>
            <a:gdLst>
              <a:gd name="connsiteX0" fmla="*/ 1001486 w 1059543"/>
              <a:gd name="connsiteY0" fmla="*/ 203200 h 203200"/>
              <a:gd name="connsiteX1" fmla="*/ 0 w 1059543"/>
              <a:gd name="connsiteY1" fmla="*/ 0 h 203200"/>
              <a:gd name="connsiteX2" fmla="*/ 1059543 w 1059543"/>
              <a:gd name="connsiteY2" fmla="*/ 130628 h 20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9543" h="203200">
                <a:moveTo>
                  <a:pt x="1001486" y="203200"/>
                </a:moveTo>
                <a:lnTo>
                  <a:pt x="0" y="0"/>
                </a:lnTo>
                <a:lnTo>
                  <a:pt x="1059543" y="130628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7703" y="4861849"/>
            <a:ext cx="529771" cy="272243"/>
          </a:xfrm>
          <a:prstGeom prst="rect">
            <a:avLst/>
          </a:prstGeom>
        </p:spPr>
      </p:pic>
      <p:pic>
        <p:nvPicPr>
          <p:cNvPr id="22" name="図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18798" y="4861779"/>
            <a:ext cx="692992" cy="256407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7940112" y="4813304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9405257" y="3220831"/>
            <a:ext cx="2167831" cy="5504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が０になる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6" name="フリーフォーム 25"/>
          <p:cNvSpPr/>
          <p:nvPr/>
        </p:nvSpPr>
        <p:spPr>
          <a:xfrm>
            <a:off x="9550400" y="3744686"/>
            <a:ext cx="420914" cy="449943"/>
          </a:xfrm>
          <a:custGeom>
            <a:avLst/>
            <a:gdLst>
              <a:gd name="connsiteX0" fmla="*/ 246743 w 420914"/>
              <a:gd name="connsiteY0" fmla="*/ 0 h 449943"/>
              <a:gd name="connsiteX1" fmla="*/ 0 w 420914"/>
              <a:gd name="connsiteY1" fmla="*/ 449943 h 449943"/>
              <a:gd name="connsiteX2" fmla="*/ 420914 w 420914"/>
              <a:gd name="connsiteY2" fmla="*/ 14514 h 449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0914" h="449943">
                <a:moveTo>
                  <a:pt x="246743" y="0"/>
                </a:moveTo>
                <a:lnTo>
                  <a:pt x="0" y="449943"/>
                </a:lnTo>
                <a:lnTo>
                  <a:pt x="420914" y="1451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0927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3116241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3823986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3116241"/>
            <a:ext cx="0" cy="1325076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6190332" y="4434840"/>
            <a:ext cx="0" cy="177513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674" y="4895972"/>
            <a:ext cx="878550" cy="3250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角丸四角形 20"/>
          <p:cNvSpPr/>
          <p:nvPr/>
        </p:nvSpPr>
        <p:spPr>
          <a:xfrm>
            <a:off x="7216440" y="4245325"/>
            <a:ext cx="3583366" cy="6356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0229" y="4441317"/>
            <a:ext cx="692992" cy="256407"/>
          </a:xfrm>
          <a:prstGeom prst="rect">
            <a:avLst/>
          </a:prstGeom>
        </p:spPr>
      </p:pic>
      <p:sp>
        <p:nvSpPr>
          <p:cNvPr id="23" name="正方形/長方形 22"/>
          <p:cNvSpPr/>
          <p:nvPr/>
        </p:nvSpPr>
        <p:spPr>
          <a:xfrm>
            <a:off x="7501543" y="4392842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sp>
        <p:nvSpPr>
          <p:cNvPr id="25" name="角丸四角形 24"/>
          <p:cNvSpPr/>
          <p:nvPr/>
        </p:nvSpPr>
        <p:spPr>
          <a:xfrm>
            <a:off x="8573731" y="3116240"/>
            <a:ext cx="2992193" cy="97384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の更新により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が変化。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のため、変化なし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もしくは増加する。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7" name="直線コネクタ 26"/>
          <p:cNvCxnSpPr/>
          <p:nvPr/>
        </p:nvCxnSpPr>
        <p:spPr>
          <a:xfrm flipV="1">
            <a:off x="6190331" y="3816727"/>
            <a:ext cx="0" cy="57333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/>
          <p:cNvCxnSpPr/>
          <p:nvPr/>
        </p:nvCxnSpPr>
        <p:spPr>
          <a:xfrm flipV="1">
            <a:off x="6190331" y="3116241"/>
            <a:ext cx="0" cy="6990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405" y="3352249"/>
            <a:ext cx="1978947" cy="221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9" name="フリーフォーム 18"/>
          <p:cNvSpPr/>
          <p:nvPr/>
        </p:nvSpPr>
        <p:spPr>
          <a:xfrm>
            <a:off x="7920681" y="3348680"/>
            <a:ext cx="679622" cy="123568"/>
          </a:xfrm>
          <a:custGeom>
            <a:avLst/>
            <a:gdLst>
              <a:gd name="connsiteX0" fmla="*/ 679622 w 679622"/>
              <a:gd name="connsiteY0" fmla="*/ 0 h 123568"/>
              <a:gd name="connsiteX1" fmla="*/ 0 w 679622"/>
              <a:gd name="connsiteY1" fmla="*/ 123568 h 123568"/>
              <a:gd name="connsiteX2" fmla="*/ 667265 w 679622"/>
              <a:gd name="connsiteY2" fmla="*/ 98854 h 1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2" h="123568">
                <a:moveTo>
                  <a:pt x="679622" y="0"/>
                </a:moveTo>
                <a:lnTo>
                  <a:pt x="0" y="123568"/>
                </a:lnTo>
                <a:lnTo>
                  <a:pt x="667265" y="9885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64" y="4422855"/>
            <a:ext cx="142271" cy="240083"/>
          </a:xfrm>
          <a:prstGeom prst="rect">
            <a:avLst/>
          </a:prstGeom>
        </p:spPr>
      </p:pic>
      <p:sp>
        <p:nvSpPr>
          <p:cNvPr id="31" name="フリーフォーム 30"/>
          <p:cNvSpPr/>
          <p:nvPr/>
        </p:nvSpPr>
        <p:spPr>
          <a:xfrm>
            <a:off x="6190735" y="4139514"/>
            <a:ext cx="1037968" cy="29656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矢印コネクタ 32"/>
          <p:cNvCxnSpPr/>
          <p:nvPr/>
        </p:nvCxnSpPr>
        <p:spPr>
          <a:xfrm flipV="1">
            <a:off x="4922379" y="4465468"/>
            <a:ext cx="0" cy="1748461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981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図形グループ 12"/>
          <p:cNvGrpSpPr/>
          <p:nvPr/>
        </p:nvGrpSpPr>
        <p:grpSpPr>
          <a:xfrm>
            <a:off x="7202408" y="3601523"/>
            <a:ext cx="4131377" cy="635636"/>
            <a:chOff x="7160736" y="4690501"/>
            <a:chExt cx="4131377" cy="635636"/>
          </a:xfrm>
        </p:grpSpPr>
        <p:sp>
          <p:nvSpPr>
            <p:cNvPr id="35" name="角丸四角形 34"/>
            <p:cNvSpPr/>
            <p:nvPr/>
          </p:nvSpPr>
          <p:spPr>
            <a:xfrm>
              <a:off x="7160736" y="4690501"/>
              <a:ext cx="4131377" cy="635636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72000" rtlCol="0" anchor="ctr"/>
            <a:lstStyle/>
            <a:p>
              <a:pPr algn="ctr"/>
              <a:r>
                <a:rPr lang="ja-JP" altLang="en-US" dirty="0">
                  <a:solidFill>
                    <a:schemeClr val="tx1"/>
                  </a:solidFill>
                  <a:latin typeface="Meiryo" charset="-128"/>
                  <a:ea typeface="Meiryo" charset="-128"/>
                  <a:cs typeface="Meiryo" charset="-128"/>
                </a:rPr>
                <a:t>　</a:t>
              </a:r>
              <a:r>
                <a:rPr lang="ja-JP" altLang="en-US" dirty="0" smtClean="0">
                  <a:solidFill>
                    <a:schemeClr val="tx1"/>
                  </a:solidFill>
                  <a:latin typeface="Meiryo" charset="-128"/>
                  <a:ea typeface="Meiryo" charset="-128"/>
                  <a:cs typeface="Meiryo" charset="-128"/>
                </a:rPr>
                <a:t>　</a:t>
              </a:r>
              <a:endParaRPr kumimoji="1"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36" name="図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7703" y="4861849"/>
              <a:ext cx="529771" cy="272243"/>
            </a:xfrm>
            <a:prstGeom prst="rect">
              <a:avLst/>
            </a:prstGeom>
          </p:spPr>
        </p:pic>
        <p:pic>
          <p:nvPicPr>
            <p:cNvPr id="37" name="図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18798" y="4861779"/>
              <a:ext cx="692992" cy="256407"/>
            </a:xfrm>
            <a:prstGeom prst="rect">
              <a:avLst/>
            </a:prstGeom>
          </p:spPr>
        </p:pic>
        <p:sp>
          <p:nvSpPr>
            <p:cNvPr id="38" name="正方形/長方形 37"/>
            <p:cNvSpPr/>
            <p:nvPr/>
          </p:nvSpPr>
          <p:spPr>
            <a:xfrm>
              <a:off x="7940112" y="4813304"/>
              <a:ext cx="31902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ja-JP" dirty="0">
                  <a:latin typeface="Meiryo" charset="-128"/>
                  <a:ea typeface="Meiryo" charset="-128"/>
                  <a:cs typeface="Meiryo" charset="-128"/>
                </a:rPr>
                <a:t> </a:t>
              </a:r>
              <a:r>
                <a:rPr lang="ja-JP" altLang="en-US" dirty="0">
                  <a:latin typeface="Meiryo" charset="-128"/>
                  <a:ea typeface="Meiryo" charset="-128"/>
                  <a:cs typeface="Meiryo" charset="-128"/>
                </a:rPr>
                <a:t>の更新に</a:t>
              </a:r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より　　　</a:t>
              </a:r>
              <a:r>
                <a:rPr lang="en-US" altLang="ja-JP" dirty="0" smtClean="0">
                  <a:latin typeface="Meiryo" charset="-128"/>
                  <a:ea typeface="Meiryo" charset="-128"/>
                  <a:cs typeface="Meiryo" charset="-128"/>
                </a:rPr>
                <a:t>  </a:t>
              </a:r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が増加</a:t>
              </a:r>
              <a:endParaRPr lang="ja-JP" altLang="en-US" dirty="0"/>
            </a:p>
          </p:txBody>
        </p:sp>
      </p:grpSp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3116241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3142949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3116241"/>
            <a:ext cx="0" cy="3097688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E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6190333" y="3862388"/>
            <a:ext cx="0" cy="2347588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8674" y="4895972"/>
            <a:ext cx="878550" cy="32506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フリーフォーム 30"/>
          <p:cNvSpPr/>
          <p:nvPr/>
        </p:nvSpPr>
        <p:spPr>
          <a:xfrm>
            <a:off x="6190735" y="3457344"/>
            <a:ext cx="1037968" cy="29656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84272" y="2997302"/>
            <a:ext cx="2627981" cy="243697"/>
          </a:xfrm>
          <a:prstGeom prst="rect">
            <a:avLst/>
          </a:prstGeom>
        </p:spPr>
      </p:pic>
      <p:sp>
        <p:nvSpPr>
          <p:cNvPr id="32" name="角丸四角形 31"/>
          <p:cNvSpPr/>
          <p:nvPr/>
        </p:nvSpPr>
        <p:spPr>
          <a:xfrm>
            <a:off x="9268097" y="2203531"/>
            <a:ext cx="2167831" cy="550413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が０になる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フリーフォーム 7"/>
          <p:cNvSpPr/>
          <p:nvPr/>
        </p:nvSpPr>
        <p:spPr>
          <a:xfrm>
            <a:off x="9454896" y="2738486"/>
            <a:ext cx="201168" cy="233314"/>
          </a:xfrm>
          <a:custGeom>
            <a:avLst/>
            <a:gdLst>
              <a:gd name="connsiteX0" fmla="*/ 118872 w 201168"/>
              <a:gd name="connsiteY0" fmla="*/ 0 h 256032"/>
              <a:gd name="connsiteX1" fmla="*/ 0 w 201168"/>
              <a:gd name="connsiteY1" fmla="*/ 256032 h 256032"/>
              <a:gd name="connsiteX2" fmla="*/ 201168 w 201168"/>
              <a:gd name="connsiteY2" fmla="*/ 27432 h 256032"/>
              <a:gd name="connsiteX0" fmla="*/ 96154 w 201168"/>
              <a:gd name="connsiteY0" fmla="*/ 0 h 233314"/>
              <a:gd name="connsiteX1" fmla="*/ 0 w 201168"/>
              <a:gd name="connsiteY1" fmla="*/ 233314 h 233314"/>
              <a:gd name="connsiteX2" fmla="*/ 201168 w 201168"/>
              <a:gd name="connsiteY2" fmla="*/ 4714 h 23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68" h="233314">
                <a:moveTo>
                  <a:pt x="96154" y="0"/>
                </a:moveTo>
                <a:lnTo>
                  <a:pt x="0" y="233314"/>
                </a:lnTo>
                <a:lnTo>
                  <a:pt x="201168" y="471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4" name="直線コネクタ 33"/>
          <p:cNvCxnSpPr/>
          <p:nvPr/>
        </p:nvCxnSpPr>
        <p:spPr>
          <a:xfrm flipV="1">
            <a:off x="6190331" y="3142949"/>
            <a:ext cx="0" cy="685141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3558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3158520" y="6084701"/>
            <a:ext cx="515258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3345156" y="1320800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/>
        </p:nvCxnSpPr>
        <p:spPr>
          <a:xfrm>
            <a:off x="3158520" y="2419555"/>
            <a:ext cx="509294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 flipV="1">
            <a:off x="3158520" y="2823636"/>
            <a:ext cx="51052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矢印コネクタ 5"/>
          <p:cNvCxnSpPr/>
          <p:nvPr/>
        </p:nvCxnSpPr>
        <p:spPr>
          <a:xfrm flipV="1">
            <a:off x="4922379" y="2419555"/>
            <a:ext cx="0" cy="75227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/>
          <p:cNvCxnSpPr/>
          <p:nvPr/>
        </p:nvCxnSpPr>
        <p:spPr>
          <a:xfrm flipV="1">
            <a:off x="4922379" y="6236236"/>
            <a:ext cx="0" cy="36000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 flipV="1">
            <a:off x="6190331" y="6236236"/>
            <a:ext cx="0" cy="360000"/>
          </a:xfrm>
          <a:prstGeom prst="line">
            <a:avLst/>
          </a:prstGeom>
          <a:ln w="285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75" y="5308436"/>
            <a:ext cx="1276450" cy="3325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4" name="角丸四角形 23"/>
          <p:cNvSpPr/>
          <p:nvPr/>
        </p:nvSpPr>
        <p:spPr>
          <a:xfrm>
            <a:off x="8741262" y="1508896"/>
            <a:ext cx="2206137" cy="54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8" name="直線矢印コネクタ 17"/>
          <p:cNvCxnSpPr/>
          <p:nvPr/>
        </p:nvCxnSpPr>
        <p:spPr>
          <a:xfrm flipV="1">
            <a:off x="6190333" y="3207544"/>
            <a:ext cx="0" cy="3002432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674" y="4895972"/>
            <a:ext cx="878550" cy="325064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23" name="直線コネクタ 22"/>
          <p:cNvCxnSpPr/>
          <p:nvPr/>
        </p:nvCxnSpPr>
        <p:spPr>
          <a:xfrm flipH="1" flipV="1">
            <a:off x="6190331" y="2823637"/>
            <a:ext cx="0" cy="348188"/>
          </a:xfrm>
          <a:prstGeom prst="line">
            <a:avLst/>
          </a:prstGeom>
          <a:ln w="28575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/>
          <p:cNvCxnSpPr/>
          <p:nvPr/>
        </p:nvCxnSpPr>
        <p:spPr>
          <a:xfrm flipV="1">
            <a:off x="6193631" y="2393156"/>
            <a:ext cx="0" cy="450057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7548" y="2516430"/>
            <a:ext cx="1978947" cy="22121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3" name="角丸四角形 32"/>
          <p:cNvSpPr/>
          <p:nvPr/>
        </p:nvSpPr>
        <p:spPr>
          <a:xfrm>
            <a:off x="7216440" y="3198260"/>
            <a:ext cx="3583366" cy="635636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endParaRPr kumimoji="1"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9" name="図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0229" y="3394252"/>
            <a:ext cx="692992" cy="256407"/>
          </a:xfrm>
          <a:prstGeom prst="rect">
            <a:avLst/>
          </a:prstGeom>
        </p:spPr>
      </p:pic>
      <p:sp>
        <p:nvSpPr>
          <p:cNvPr id="40" name="正方形/長方形 39"/>
          <p:cNvSpPr/>
          <p:nvPr/>
        </p:nvSpPr>
        <p:spPr>
          <a:xfrm>
            <a:off x="7501543" y="3345777"/>
            <a:ext cx="3190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の更新に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より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が増加</a:t>
            </a:r>
            <a:endParaRPr lang="ja-JP" altLang="en-US" dirty="0"/>
          </a:p>
        </p:txBody>
      </p:sp>
      <p:pic>
        <p:nvPicPr>
          <p:cNvPr id="41" name="図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2764" y="3375790"/>
            <a:ext cx="142271" cy="240083"/>
          </a:xfrm>
          <a:prstGeom prst="rect">
            <a:avLst/>
          </a:prstGeom>
        </p:spPr>
      </p:pic>
      <p:sp>
        <p:nvSpPr>
          <p:cNvPr id="42" name="フリーフォーム 41"/>
          <p:cNvSpPr/>
          <p:nvPr/>
        </p:nvSpPr>
        <p:spPr>
          <a:xfrm>
            <a:off x="6190735" y="3092449"/>
            <a:ext cx="1037968" cy="296562"/>
          </a:xfrm>
          <a:custGeom>
            <a:avLst/>
            <a:gdLst>
              <a:gd name="connsiteX0" fmla="*/ 1037968 w 1037968"/>
              <a:gd name="connsiteY0" fmla="*/ 296562 h 296562"/>
              <a:gd name="connsiteX1" fmla="*/ 0 w 1037968"/>
              <a:gd name="connsiteY1" fmla="*/ 0 h 296562"/>
              <a:gd name="connsiteX2" fmla="*/ 1037968 w 1037968"/>
              <a:gd name="connsiteY2" fmla="*/ 210064 h 29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7968" h="296562">
                <a:moveTo>
                  <a:pt x="1037968" y="296562"/>
                </a:moveTo>
                <a:lnTo>
                  <a:pt x="0" y="0"/>
                </a:lnTo>
                <a:lnTo>
                  <a:pt x="1037968" y="21006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角丸四角形 42"/>
          <p:cNvSpPr/>
          <p:nvPr/>
        </p:nvSpPr>
        <p:spPr>
          <a:xfrm>
            <a:off x="8557549" y="2163211"/>
            <a:ext cx="2992193" cy="97384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の更新により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が変化。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KL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≧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0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のため、変化なし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もしくは増加する。</a:t>
            </a:r>
            <a:endParaRPr lang="en-US" altLang="ja-JP" dirty="0" smtClean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4" name="フリーフォーム 43"/>
          <p:cNvSpPr/>
          <p:nvPr/>
        </p:nvSpPr>
        <p:spPr>
          <a:xfrm>
            <a:off x="7923995" y="2503468"/>
            <a:ext cx="679622" cy="123568"/>
          </a:xfrm>
          <a:custGeom>
            <a:avLst/>
            <a:gdLst>
              <a:gd name="connsiteX0" fmla="*/ 679622 w 679622"/>
              <a:gd name="connsiteY0" fmla="*/ 0 h 123568"/>
              <a:gd name="connsiteX1" fmla="*/ 0 w 679622"/>
              <a:gd name="connsiteY1" fmla="*/ 123568 h 123568"/>
              <a:gd name="connsiteX2" fmla="*/ 667265 w 679622"/>
              <a:gd name="connsiteY2" fmla="*/ 98854 h 123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9622" h="123568">
                <a:moveTo>
                  <a:pt x="679622" y="0"/>
                </a:moveTo>
                <a:lnTo>
                  <a:pt x="0" y="123568"/>
                </a:lnTo>
                <a:lnTo>
                  <a:pt x="667265" y="98854"/>
                </a:lnTo>
              </a:path>
            </a:pathLst>
          </a:cu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5" name="直線矢印コネクタ 44"/>
          <p:cNvCxnSpPr/>
          <p:nvPr/>
        </p:nvCxnSpPr>
        <p:spPr>
          <a:xfrm flipV="1">
            <a:off x="4922379" y="3198260"/>
            <a:ext cx="0" cy="3015669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2207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7969210" y="922882"/>
            <a:ext cx="549410" cy="593063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561581" y="2441491"/>
            <a:ext cx="549410" cy="593063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1" name="カギ線コネクタ 10"/>
          <p:cNvCxnSpPr>
            <a:stCxn id="8" idx="2"/>
            <a:endCxn id="9" idx="0"/>
          </p:cNvCxnSpPr>
          <p:nvPr/>
        </p:nvCxnSpPr>
        <p:spPr>
          <a:xfrm rot="5400000">
            <a:off x="7077328" y="1274904"/>
            <a:ext cx="925546" cy="140762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/>
          <p:cNvSpPr txBox="1"/>
          <p:nvPr/>
        </p:nvSpPr>
        <p:spPr>
          <a:xfrm>
            <a:off x="8039789" y="1637654"/>
            <a:ext cx="15089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n</a:t>
            </a:r>
            <a:r>
              <a:rPr kumimoji="1" lang="ja-JP" altLang="en-US" sz="12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に関係しない</a:t>
            </a:r>
            <a:endParaRPr kumimoji="1" lang="ja-JP" altLang="en-US" sz="12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1373487" y="5207033"/>
            <a:ext cx="1508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mtClean="0">
                <a:latin typeface="Meiryo" charset="-128"/>
                <a:ea typeface="Meiryo" charset="-128"/>
                <a:cs typeface="Meiryo" charset="-128"/>
              </a:rPr>
              <a:t>よって、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19" y="3678321"/>
            <a:ext cx="3162300" cy="28702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547" y="470234"/>
            <a:ext cx="45720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7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矢印コネクタ 1"/>
          <p:cNvCxnSpPr/>
          <p:nvPr/>
        </p:nvCxnSpPr>
        <p:spPr>
          <a:xfrm flipV="1">
            <a:off x="1821371" y="5705273"/>
            <a:ext cx="8223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2048409" y="966236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1986851" y="1229700"/>
            <a:ext cx="8152653" cy="3530692"/>
          </a:xfrm>
          <a:custGeom>
            <a:avLst/>
            <a:gdLst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64230 w 6664271"/>
              <a:gd name="connsiteY5" fmla="*/ 1063085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46956 w 6664271"/>
              <a:gd name="connsiteY2" fmla="*/ 2239201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796192 w 6701855"/>
              <a:gd name="connsiteY4" fmla="*/ 1448231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950215 w 6701855"/>
              <a:gd name="connsiteY6" fmla="*/ 472883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87489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46038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01855" h="2449895">
                <a:moveTo>
                  <a:pt x="0" y="2449895"/>
                </a:moveTo>
                <a:cubicBezTo>
                  <a:pt x="167898" y="2412441"/>
                  <a:pt x="202325" y="2399526"/>
                  <a:pt x="333082" y="2364013"/>
                </a:cubicBezTo>
                <a:cubicBezTo>
                  <a:pt x="463839" y="2328500"/>
                  <a:pt x="626401" y="2295015"/>
                  <a:pt x="784540" y="2236816"/>
                </a:cubicBezTo>
                <a:cubicBezTo>
                  <a:pt x="942679" y="2178617"/>
                  <a:pt x="1075475" y="2126364"/>
                  <a:pt x="1281915" y="2014819"/>
                </a:cubicBezTo>
                <a:cubicBezTo>
                  <a:pt x="1488355" y="1903274"/>
                  <a:pt x="1847661" y="1732127"/>
                  <a:pt x="2023182" y="1567546"/>
                </a:cubicBezTo>
                <a:cubicBezTo>
                  <a:pt x="2198703" y="1402965"/>
                  <a:pt x="2202984" y="1215127"/>
                  <a:pt x="2335039" y="1027331"/>
                </a:cubicBezTo>
                <a:cubicBezTo>
                  <a:pt x="2463586" y="871165"/>
                  <a:pt x="2631318" y="780181"/>
                  <a:pt x="2794462" y="630549"/>
                </a:cubicBezTo>
                <a:cubicBezTo>
                  <a:pt x="2957606" y="480917"/>
                  <a:pt x="3166364" y="233492"/>
                  <a:pt x="3313901" y="129536"/>
                </a:cubicBezTo>
                <a:cubicBezTo>
                  <a:pt x="3461438" y="25580"/>
                  <a:pt x="3530897" y="19519"/>
                  <a:pt x="3679685" y="6815"/>
                </a:cubicBezTo>
                <a:cubicBezTo>
                  <a:pt x="3828473" y="-5889"/>
                  <a:pt x="4020648" y="-6100"/>
                  <a:pt x="4206628" y="53310"/>
                </a:cubicBezTo>
                <a:cubicBezTo>
                  <a:pt x="4392608" y="112720"/>
                  <a:pt x="4617333" y="223791"/>
                  <a:pt x="4795563" y="363276"/>
                </a:cubicBezTo>
                <a:cubicBezTo>
                  <a:pt x="4973793" y="502761"/>
                  <a:pt x="5141692" y="784313"/>
                  <a:pt x="5276011" y="890218"/>
                </a:cubicBezTo>
                <a:cubicBezTo>
                  <a:pt x="5410330" y="996123"/>
                  <a:pt x="5490404" y="970292"/>
                  <a:pt x="5601475" y="998706"/>
                </a:cubicBezTo>
                <a:cubicBezTo>
                  <a:pt x="5712546" y="1027120"/>
                  <a:pt x="5831367" y="1016788"/>
                  <a:pt x="5942438" y="1060700"/>
                </a:cubicBezTo>
                <a:cubicBezTo>
                  <a:pt x="6053509" y="1104612"/>
                  <a:pt x="6180078" y="1174353"/>
                  <a:pt x="6267902" y="1262177"/>
                </a:cubicBezTo>
                <a:cubicBezTo>
                  <a:pt x="6355726" y="1350001"/>
                  <a:pt x="6397055" y="1473988"/>
                  <a:pt x="6469380" y="1587642"/>
                </a:cubicBezTo>
                <a:cubicBezTo>
                  <a:pt x="6541706" y="1701296"/>
                  <a:pt x="6701855" y="1944103"/>
                  <a:pt x="6701855" y="19441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96" y="1552364"/>
            <a:ext cx="1293000" cy="346676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 flipH="1">
            <a:off x="8027930" y="1725702"/>
            <a:ext cx="417654" cy="244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弧 9"/>
          <p:cNvSpPr/>
          <p:nvPr/>
        </p:nvSpPr>
        <p:spPr>
          <a:xfrm rot="16200000">
            <a:off x="1452357" y="4824167"/>
            <a:ext cx="8022961" cy="4538054"/>
          </a:xfrm>
          <a:prstGeom prst="arc">
            <a:avLst>
              <a:gd name="adj1" fmla="val 18205153"/>
              <a:gd name="adj2" fmla="val 343838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/>
          <p:cNvSpPr/>
          <p:nvPr/>
        </p:nvSpPr>
        <p:spPr>
          <a:xfrm rot="16200000">
            <a:off x="-455413" y="6058608"/>
            <a:ext cx="13555118" cy="4542631"/>
          </a:xfrm>
          <a:prstGeom prst="arc">
            <a:avLst>
              <a:gd name="adj1" fmla="val 19285597"/>
              <a:gd name="adj2" fmla="val 231421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569" y="5244344"/>
            <a:ext cx="982290" cy="373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886" y="4227964"/>
            <a:ext cx="1046065" cy="3816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46" y="5792219"/>
            <a:ext cx="456213" cy="278797"/>
          </a:xfrm>
          <a:prstGeom prst="rect">
            <a:avLst/>
          </a:prstGeom>
        </p:spPr>
      </p:pic>
      <p:cxnSp>
        <p:nvCxnSpPr>
          <p:cNvPr id="16" name="直線コネクタ 15"/>
          <p:cNvCxnSpPr/>
          <p:nvPr/>
        </p:nvCxnSpPr>
        <p:spPr>
          <a:xfrm flipH="1">
            <a:off x="4416500" y="3545273"/>
            <a:ext cx="0" cy="21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5385152" y="2084835"/>
            <a:ext cx="29309" cy="3609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57" y="5815627"/>
            <a:ext cx="491250" cy="200966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H="1">
            <a:off x="2048409" y="3545273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90" y="3402141"/>
            <a:ext cx="1006252" cy="301876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H="1">
            <a:off x="2063064" y="3084716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308" y="2953265"/>
            <a:ext cx="1008582" cy="24713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252" y="2039016"/>
            <a:ext cx="1019600" cy="246984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 flipH="1">
            <a:off x="2054827" y="2148161"/>
            <a:ext cx="4278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 flipV="1">
            <a:off x="2063064" y="1552364"/>
            <a:ext cx="4274036" cy="8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H="1">
            <a:off x="6322146" y="1607040"/>
            <a:ext cx="23191" cy="4109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778" y="5779929"/>
            <a:ext cx="604736" cy="25261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252" y="1466492"/>
            <a:ext cx="1019657" cy="238891"/>
          </a:xfrm>
          <a:prstGeom prst="rect">
            <a:avLst/>
          </a:prstGeom>
        </p:spPr>
      </p:pic>
      <p:sp>
        <p:nvSpPr>
          <p:cNvPr id="41" name="上下矢印 40"/>
          <p:cNvSpPr/>
          <p:nvPr/>
        </p:nvSpPr>
        <p:spPr>
          <a:xfrm>
            <a:off x="5451461" y="2157775"/>
            <a:ext cx="125594" cy="9143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41831" y="2561227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上下矢印 42"/>
          <p:cNvSpPr/>
          <p:nvPr/>
        </p:nvSpPr>
        <p:spPr>
          <a:xfrm>
            <a:off x="6383112" y="1560716"/>
            <a:ext cx="125594" cy="5970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402" y="1743644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右矢印 44"/>
          <p:cNvSpPr/>
          <p:nvPr/>
        </p:nvSpPr>
        <p:spPr>
          <a:xfrm rot="18086482">
            <a:off x="7590633" y="4815964"/>
            <a:ext cx="708142" cy="2206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6124" y="4857874"/>
            <a:ext cx="611066" cy="2330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7" name="右矢印 46"/>
          <p:cNvSpPr/>
          <p:nvPr/>
        </p:nvSpPr>
        <p:spPr>
          <a:xfrm>
            <a:off x="4715282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/>
          <p:cNvSpPr/>
          <p:nvPr/>
        </p:nvSpPr>
        <p:spPr>
          <a:xfrm>
            <a:off x="5643593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7" name="直線矢印コネクタ 56"/>
          <p:cNvCxnSpPr>
            <a:endCxn id="65" idx="3"/>
          </p:cNvCxnSpPr>
          <p:nvPr/>
        </p:nvCxnSpPr>
        <p:spPr>
          <a:xfrm flipV="1">
            <a:off x="5383182" y="1593104"/>
            <a:ext cx="921760" cy="535705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円/楕円 63"/>
          <p:cNvSpPr/>
          <p:nvPr/>
        </p:nvSpPr>
        <p:spPr>
          <a:xfrm>
            <a:off x="5337357" y="2088637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5" name="直線矢印コネクタ 54"/>
          <p:cNvCxnSpPr/>
          <p:nvPr/>
        </p:nvCxnSpPr>
        <p:spPr>
          <a:xfrm flipV="1">
            <a:off x="5407363" y="2128809"/>
            <a:ext cx="0" cy="9432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円/楕円 64"/>
          <p:cNvSpPr/>
          <p:nvPr/>
        </p:nvSpPr>
        <p:spPr>
          <a:xfrm>
            <a:off x="6283854" y="147019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/>
          <p:cNvCxnSpPr>
            <a:endCxn id="63" idx="3"/>
          </p:cNvCxnSpPr>
          <p:nvPr/>
        </p:nvCxnSpPr>
        <p:spPr>
          <a:xfrm flipV="1">
            <a:off x="4442413" y="3132434"/>
            <a:ext cx="914038" cy="403967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円/楕円 61"/>
          <p:cNvSpPr/>
          <p:nvPr/>
        </p:nvSpPr>
        <p:spPr>
          <a:xfrm>
            <a:off x="4327058" y="349264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円/楕円 62"/>
          <p:cNvSpPr/>
          <p:nvPr/>
        </p:nvSpPr>
        <p:spPr>
          <a:xfrm>
            <a:off x="5335363" y="3009522"/>
            <a:ext cx="144000" cy="144000"/>
          </a:xfrm>
          <a:prstGeom prst="ellipse">
            <a:avLst/>
          </a:prstGeom>
          <a:solidFill>
            <a:srgbClr val="FF0000"/>
          </a:solidFill>
          <a:ln>
            <a:solidFill>
              <a:srgbClr val="D65F5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81984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線矢印コネクタ 57"/>
          <p:cNvCxnSpPr/>
          <p:nvPr/>
        </p:nvCxnSpPr>
        <p:spPr>
          <a:xfrm flipV="1">
            <a:off x="6263206" y="1560716"/>
            <a:ext cx="0" cy="46365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直線矢印コネクタ 1"/>
          <p:cNvCxnSpPr/>
          <p:nvPr/>
        </p:nvCxnSpPr>
        <p:spPr>
          <a:xfrm flipV="1">
            <a:off x="1821371" y="5705273"/>
            <a:ext cx="822386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矢印コネクタ 2"/>
          <p:cNvCxnSpPr/>
          <p:nvPr/>
        </p:nvCxnSpPr>
        <p:spPr>
          <a:xfrm flipH="1" flipV="1">
            <a:off x="2048409" y="966236"/>
            <a:ext cx="0" cy="507774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フリーフォーム 4"/>
          <p:cNvSpPr/>
          <p:nvPr/>
        </p:nvSpPr>
        <p:spPr>
          <a:xfrm>
            <a:off x="1986851" y="1229700"/>
            <a:ext cx="8152653" cy="3530692"/>
          </a:xfrm>
          <a:custGeom>
            <a:avLst/>
            <a:gdLst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64230 w 6664271"/>
              <a:gd name="connsiteY5" fmla="*/ 1063085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859796 w 6664271"/>
              <a:gd name="connsiteY4" fmla="*/ 1497037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960895 w 6664271"/>
              <a:gd name="connsiteY2" fmla="*/ 1899993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667518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859708 w 6664271"/>
              <a:gd name="connsiteY2" fmla="*/ 1985405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495945 w 6664271"/>
              <a:gd name="connsiteY1" fmla="*/ 2302949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34428 w 6664271"/>
              <a:gd name="connsiteY2" fmla="*/ 2154602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664271"/>
              <a:gd name="connsiteY0" fmla="*/ 2473430 h 2473430"/>
              <a:gd name="connsiteX1" fmla="*/ 295498 w 6664271"/>
              <a:gd name="connsiteY1" fmla="*/ 2366398 h 2473430"/>
              <a:gd name="connsiteX2" fmla="*/ 746956 w 6664271"/>
              <a:gd name="connsiteY2" fmla="*/ 2239201 h 2473430"/>
              <a:gd name="connsiteX3" fmla="*/ 1193369 w 6664271"/>
              <a:gd name="connsiteY3" fmla="*/ 1974187 h 2473430"/>
              <a:gd name="connsiteX4" fmla="*/ 1758608 w 6664271"/>
              <a:gd name="connsiteY4" fmla="*/ 1448231 h 2473430"/>
              <a:gd name="connsiteX5" fmla="*/ 2435319 w 6664271"/>
              <a:gd name="connsiteY5" fmla="*/ 989874 h 2473430"/>
              <a:gd name="connsiteX6" fmla="*/ 2836189 w 6664271"/>
              <a:gd name="connsiteY6" fmla="*/ 505146 h 2473430"/>
              <a:gd name="connsiteX7" fmla="*/ 3161654 w 6664271"/>
              <a:gd name="connsiteY7" fmla="*/ 164183 h 2473430"/>
              <a:gd name="connsiteX8" fmla="*/ 3642101 w 6664271"/>
              <a:gd name="connsiteY8" fmla="*/ 9200 h 2473430"/>
              <a:gd name="connsiteX9" fmla="*/ 4169044 w 6664271"/>
              <a:gd name="connsiteY9" fmla="*/ 55695 h 2473430"/>
              <a:gd name="connsiteX10" fmla="*/ 4757979 w 6664271"/>
              <a:gd name="connsiteY10" fmla="*/ 365661 h 2473430"/>
              <a:gd name="connsiteX11" fmla="*/ 5238427 w 6664271"/>
              <a:gd name="connsiteY11" fmla="*/ 892603 h 2473430"/>
              <a:gd name="connsiteX12" fmla="*/ 5563891 w 6664271"/>
              <a:gd name="connsiteY12" fmla="*/ 1001091 h 2473430"/>
              <a:gd name="connsiteX13" fmla="*/ 5904854 w 6664271"/>
              <a:gd name="connsiteY13" fmla="*/ 1063085 h 2473430"/>
              <a:gd name="connsiteX14" fmla="*/ 6230318 w 6664271"/>
              <a:gd name="connsiteY14" fmla="*/ 1264562 h 2473430"/>
              <a:gd name="connsiteX15" fmla="*/ 6431796 w 6664271"/>
              <a:gd name="connsiteY15" fmla="*/ 1590027 h 2473430"/>
              <a:gd name="connsiteX16" fmla="*/ 6664271 w 6664271"/>
              <a:gd name="connsiteY16" fmla="*/ 1946488 h 247343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796192 w 6701855"/>
              <a:gd name="connsiteY4" fmla="*/ 1448231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873773 w 6701855"/>
              <a:gd name="connsiteY6" fmla="*/ 505146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52280 h 2452280"/>
              <a:gd name="connsiteX1" fmla="*/ 333082 w 6701855"/>
              <a:gd name="connsiteY1" fmla="*/ 2366398 h 2452280"/>
              <a:gd name="connsiteX2" fmla="*/ 784540 w 6701855"/>
              <a:gd name="connsiteY2" fmla="*/ 2239201 h 2452280"/>
              <a:gd name="connsiteX3" fmla="*/ 1230953 w 6701855"/>
              <a:gd name="connsiteY3" fmla="*/ 1974187 h 2452280"/>
              <a:gd name="connsiteX4" fmla="*/ 1934000 w 6701855"/>
              <a:gd name="connsiteY4" fmla="*/ 1247309 h 2452280"/>
              <a:gd name="connsiteX5" fmla="*/ 2472903 w 6701855"/>
              <a:gd name="connsiteY5" fmla="*/ 989874 h 2452280"/>
              <a:gd name="connsiteX6" fmla="*/ 2950215 w 6701855"/>
              <a:gd name="connsiteY6" fmla="*/ 472883 h 2452280"/>
              <a:gd name="connsiteX7" fmla="*/ 3199238 w 6701855"/>
              <a:gd name="connsiteY7" fmla="*/ 164183 h 2452280"/>
              <a:gd name="connsiteX8" fmla="*/ 3679685 w 6701855"/>
              <a:gd name="connsiteY8" fmla="*/ 9200 h 2452280"/>
              <a:gd name="connsiteX9" fmla="*/ 4206628 w 6701855"/>
              <a:gd name="connsiteY9" fmla="*/ 55695 h 2452280"/>
              <a:gd name="connsiteX10" fmla="*/ 4795563 w 6701855"/>
              <a:gd name="connsiteY10" fmla="*/ 365661 h 2452280"/>
              <a:gd name="connsiteX11" fmla="*/ 5276011 w 6701855"/>
              <a:gd name="connsiteY11" fmla="*/ 892603 h 2452280"/>
              <a:gd name="connsiteX12" fmla="*/ 5601475 w 6701855"/>
              <a:gd name="connsiteY12" fmla="*/ 1001091 h 2452280"/>
              <a:gd name="connsiteX13" fmla="*/ 5942438 w 6701855"/>
              <a:gd name="connsiteY13" fmla="*/ 1063085 h 2452280"/>
              <a:gd name="connsiteX14" fmla="*/ 6267902 w 6701855"/>
              <a:gd name="connsiteY14" fmla="*/ 1264562 h 2452280"/>
              <a:gd name="connsiteX15" fmla="*/ 6469380 w 6701855"/>
              <a:gd name="connsiteY15" fmla="*/ 1590027 h 2452280"/>
              <a:gd name="connsiteX16" fmla="*/ 6701855 w 6701855"/>
              <a:gd name="connsiteY16" fmla="*/ 1946488 h 2452280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87489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1971802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1934000 w 6701855"/>
              <a:gd name="connsiteY4" fmla="*/ 1244924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14386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30953 w 6701855"/>
              <a:gd name="connsiteY3" fmla="*/ 2090097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176066 w 6701855"/>
              <a:gd name="connsiteY4" fmla="*/ 1427743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46038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72903 w 6701855"/>
              <a:gd name="connsiteY5" fmla="*/ 933718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950215 w 6701855"/>
              <a:gd name="connsiteY6" fmla="*/ 470498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409201 w 6701855"/>
              <a:gd name="connsiteY5" fmla="*/ 955227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409201 w 6701855"/>
              <a:gd name="connsiteY6" fmla="*/ 955227 h 2449895"/>
              <a:gd name="connsiteX7" fmla="*/ 2794462 w 6701855"/>
              <a:gd name="connsiteY7" fmla="*/ 630549 h 2449895"/>
              <a:gd name="connsiteX8" fmla="*/ 3313901 w 6701855"/>
              <a:gd name="connsiteY8" fmla="*/ 129536 h 2449895"/>
              <a:gd name="connsiteX9" fmla="*/ 3679685 w 6701855"/>
              <a:gd name="connsiteY9" fmla="*/ 6815 h 2449895"/>
              <a:gd name="connsiteX10" fmla="*/ 4206628 w 6701855"/>
              <a:gd name="connsiteY10" fmla="*/ 53310 h 2449895"/>
              <a:gd name="connsiteX11" fmla="*/ 4795563 w 6701855"/>
              <a:gd name="connsiteY11" fmla="*/ 363276 h 2449895"/>
              <a:gd name="connsiteX12" fmla="*/ 5276011 w 6701855"/>
              <a:gd name="connsiteY12" fmla="*/ 890218 h 2449895"/>
              <a:gd name="connsiteX13" fmla="*/ 5601475 w 6701855"/>
              <a:gd name="connsiteY13" fmla="*/ 998706 h 2449895"/>
              <a:gd name="connsiteX14" fmla="*/ 5942438 w 6701855"/>
              <a:gd name="connsiteY14" fmla="*/ 1060700 h 2449895"/>
              <a:gd name="connsiteX15" fmla="*/ 6267902 w 6701855"/>
              <a:gd name="connsiteY15" fmla="*/ 1262177 h 2449895"/>
              <a:gd name="connsiteX16" fmla="*/ 6469380 w 6701855"/>
              <a:gd name="connsiteY16" fmla="*/ 1587642 h 2449895"/>
              <a:gd name="connsiteX17" fmla="*/ 6701855 w 6701855"/>
              <a:gd name="connsiteY17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  <a:gd name="connsiteX0" fmla="*/ 0 w 6701855"/>
              <a:gd name="connsiteY0" fmla="*/ 2449895 h 2449895"/>
              <a:gd name="connsiteX1" fmla="*/ 333082 w 6701855"/>
              <a:gd name="connsiteY1" fmla="*/ 2364013 h 2449895"/>
              <a:gd name="connsiteX2" fmla="*/ 784540 w 6701855"/>
              <a:gd name="connsiteY2" fmla="*/ 2236816 h 2449895"/>
              <a:gd name="connsiteX3" fmla="*/ 1281915 w 6701855"/>
              <a:gd name="connsiteY3" fmla="*/ 2014819 h 2449895"/>
              <a:gd name="connsiteX4" fmla="*/ 2023182 w 6701855"/>
              <a:gd name="connsiteY4" fmla="*/ 1567546 h 2449895"/>
              <a:gd name="connsiteX5" fmla="*/ 2335039 w 6701855"/>
              <a:gd name="connsiteY5" fmla="*/ 1027331 h 2449895"/>
              <a:gd name="connsiteX6" fmla="*/ 2794462 w 6701855"/>
              <a:gd name="connsiteY6" fmla="*/ 630549 h 2449895"/>
              <a:gd name="connsiteX7" fmla="*/ 3313901 w 6701855"/>
              <a:gd name="connsiteY7" fmla="*/ 129536 h 2449895"/>
              <a:gd name="connsiteX8" fmla="*/ 3679685 w 6701855"/>
              <a:gd name="connsiteY8" fmla="*/ 6815 h 2449895"/>
              <a:gd name="connsiteX9" fmla="*/ 4206628 w 6701855"/>
              <a:gd name="connsiteY9" fmla="*/ 53310 h 2449895"/>
              <a:gd name="connsiteX10" fmla="*/ 4795563 w 6701855"/>
              <a:gd name="connsiteY10" fmla="*/ 363276 h 2449895"/>
              <a:gd name="connsiteX11" fmla="*/ 5276011 w 6701855"/>
              <a:gd name="connsiteY11" fmla="*/ 890218 h 2449895"/>
              <a:gd name="connsiteX12" fmla="*/ 5601475 w 6701855"/>
              <a:gd name="connsiteY12" fmla="*/ 998706 h 2449895"/>
              <a:gd name="connsiteX13" fmla="*/ 5942438 w 6701855"/>
              <a:gd name="connsiteY13" fmla="*/ 1060700 h 2449895"/>
              <a:gd name="connsiteX14" fmla="*/ 6267902 w 6701855"/>
              <a:gd name="connsiteY14" fmla="*/ 1262177 h 2449895"/>
              <a:gd name="connsiteX15" fmla="*/ 6469380 w 6701855"/>
              <a:gd name="connsiteY15" fmla="*/ 1587642 h 2449895"/>
              <a:gd name="connsiteX16" fmla="*/ 6701855 w 6701855"/>
              <a:gd name="connsiteY16" fmla="*/ 1944103 h 2449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701855" h="2449895">
                <a:moveTo>
                  <a:pt x="0" y="2449895"/>
                </a:moveTo>
                <a:cubicBezTo>
                  <a:pt x="167898" y="2412441"/>
                  <a:pt x="202325" y="2399526"/>
                  <a:pt x="333082" y="2364013"/>
                </a:cubicBezTo>
                <a:cubicBezTo>
                  <a:pt x="463839" y="2328500"/>
                  <a:pt x="626401" y="2295015"/>
                  <a:pt x="784540" y="2236816"/>
                </a:cubicBezTo>
                <a:cubicBezTo>
                  <a:pt x="942679" y="2178617"/>
                  <a:pt x="1075475" y="2126364"/>
                  <a:pt x="1281915" y="2014819"/>
                </a:cubicBezTo>
                <a:cubicBezTo>
                  <a:pt x="1488355" y="1903274"/>
                  <a:pt x="1847661" y="1732127"/>
                  <a:pt x="2023182" y="1567546"/>
                </a:cubicBezTo>
                <a:cubicBezTo>
                  <a:pt x="2198703" y="1402965"/>
                  <a:pt x="2202984" y="1215127"/>
                  <a:pt x="2335039" y="1027331"/>
                </a:cubicBezTo>
                <a:cubicBezTo>
                  <a:pt x="2463586" y="871165"/>
                  <a:pt x="2631318" y="780181"/>
                  <a:pt x="2794462" y="630549"/>
                </a:cubicBezTo>
                <a:cubicBezTo>
                  <a:pt x="2957606" y="480917"/>
                  <a:pt x="3166364" y="233492"/>
                  <a:pt x="3313901" y="129536"/>
                </a:cubicBezTo>
                <a:cubicBezTo>
                  <a:pt x="3461438" y="25580"/>
                  <a:pt x="3530897" y="19519"/>
                  <a:pt x="3679685" y="6815"/>
                </a:cubicBezTo>
                <a:cubicBezTo>
                  <a:pt x="3828473" y="-5889"/>
                  <a:pt x="4020648" y="-6100"/>
                  <a:pt x="4206628" y="53310"/>
                </a:cubicBezTo>
                <a:cubicBezTo>
                  <a:pt x="4392608" y="112720"/>
                  <a:pt x="4617333" y="223791"/>
                  <a:pt x="4795563" y="363276"/>
                </a:cubicBezTo>
                <a:cubicBezTo>
                  <a:pt x="4973793" y="502761"/>
                  <a:pt x="5141692" y="784313"/>
                  <a:pt x="5276011" y="890218"/>
                </a:cubicBezTo>
                <a:cubicBezTo>
                  <a:pt x="5410330" y="996123"/>
                  <a:pt x="5490404" y="970292"/>
                  <a:pt x="5601475" y="998706"/>
                </a:cubicBezTo>
                <a:cubicBezTo>
                  <a:pt x="5712546" y="1027120"/>
                  <a:pt x="5831367" y="1016788"/>
                  <a:pt x="5942438" y="1060700"/>
                </a:cubicBezTo>
                <a:cubicBezTo>
                  <a:pt x="6053509" y="1104612"/>
                  <a:pt x="6180078" y="1174353"/>
                  <a:pt x="6267902" y="1262177"/>
                </a:cubicBezTo>
                <a:cubicBezTo>
                  <a:pt x="6355726" y="1350001"/>
                  <a:pt x="6397055" y="1473988"/>
                  <a:pt x="6469380" y="1587642"/>
                </a:cubicBezTo>
                <a:cubicBezTo>
                  <a:pt x="6541706" y="1701296"/>
                  <a:pt x="6701855" y="1944103"/>
                  <a:pt x="6701855" y="1944103"/>
                </a:cubicBezTo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996" y="1552364"/>
            <a:ext cx="1293000" cy="346676"/>
          </a:xfrm>
          <a:prstGeom prst="rect">
            <a:avLst/>
          </a:prstGeom>
        </p:spPr>
      </p:pic>
      <p:cxnSp>
        <p:nvCxnSpPr>
          <p:cNvPr id="9" name="直線コネクタ 8"/>
          <p:cNvCxnSpPr/>
          <p:nvPr/>
        </p:nvCxnSpPr>
        <p:spPr>
          <a:xfrm flipH="1">
            <a:off x="8027930" y="1725702"/>
            <a:ext cx="417654" cy="24448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弧 9"/>
          <p:cNvSpPr/>
          <p:nvPr/>
        </p:nvSpPr>
        <p:spPr>
          <a:xfrm rot="16200000">
            <a:off x="1452357" y="4824167"/>
            <a:ext cx="8022961" cy="4538054"/>
          </a:xfrm>
          <a:prstGeom prst="arc">
            <a:avLst>
              <a:gd name="adj1" fmla="val 18205153"/>
              <a:gd name="adj2" fmla="val 343838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弧 10"/>
          <p:cNvSpPr/>
          <p:nvPr/>
        </p:nvSpPr>
        <p:spPr>
          <a:xfrm rot="16200000">
            <a:off x="-455413" y="6058608"/>
            <a:ext cx="13555118" cy="4542631"/>
          </a:xfrm>
          <a:prstGeom prst="arc">
            <a:avLst>
              <a:gd name="adj1" fmla="val 19285597"/>
              <a:gd name="adj2" fmla="val 2314214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569" y="5244344"/>
            <a:ext cx="982290" cy="3739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図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5886" y="4227964"/>
            <a:ext cx="1046065" cy="38163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346" y="5792219"/>
            <a:ext cx="456213" cy="278797"/>
          </a:xfrm>
          <a:prstGeom prst="rect">
            <a:avLst/>
          </a:prstGeom>
        </p:spPr>
      </p:pic>
      <p:cxnSp>
        <p:nvCxnSpPr>
          <p:cNvPr id="16" name="直線コネクタ 15"/>
          <p:cNvCxnSpPr/>
          <p:nvPr/>
        </p:nvCxnSpPr>
        <p:spPr>
          <a:xfrm flipH="1">
            <a:off x="4416500" y="3545273"/>
            <a:ext cx="0" cy="216000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/>
        </p:nvCxnSpPr>
        <p:spPr>
          <a:xfrm flipH="1">
            <a:off x="5385152" y="2084835"/>
            <a:ext cx="29309" cy="3609109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図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37557" y="5815627"/>
            <a:ext cx="491250" cy="200966"/>
          </a:xfrm>
          <a:prstGeom prst="rect">
            <a:avLst/>
          </a:prstGeom>
        </p:spPr>
      </p:pic>
      <p:cxnSp>
        <p:nvCxnSpPr>
          <p:cNvPr id="21" name="直線コネクタ 20"/>
          <p:cNvCxnSpPr/>
          <p:nvPr/>
        </p:nvCxnSpPr>
        <p:spPr>
          <a:xfrm flipH="1">
            <a:off x="2048409" y="3545273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図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2190" y="3402141"/>
            <a:ext cx="1006252" cy="301876"/>
          </a:xfrm>
          <a:prstGeom prst="rect">
            <a:avLst/>
          </a:prstGeom>
        </p:spPr>
      </p:pic>
      <p:cxnSp>
        <p:nvCxnSpPr>
          <p:cNvPr id="29" name="直線コネクタ 28"/>
          <p:cNvCxnSpPr/>
          <p:nvPr/>
        </p:nvCxnSpPr>
        <p:spPr>
          <a:xfrm flipH="1">
            <a:off x="2063064" y="3084716"/>
            <a:ext cx="335139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図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308" y="2953265"/>
            <a:ext cx="1008582" cy="247136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252" y="2039016"/>
            <a:ext cx="1019600" cy="246984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 flipH="1">
            <a:off x="2054827" y="2148161"/>
            <a:ext cx="4278914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/>
        </p:nvCxnSpPr>
        <p:spPr>
          <a:xfrm flipH="1" flipV="1">
            <a:off x="2063064" y="1552364"/>
            <a:ext cx="4274036" cy="8352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/>
        </p:nvCxnSpPr>
        <p:spPr>
          <a:xfrm flipH="1">
            <a:off x="6322146" y="1607040"/>
            <a:ext cx="23191" cy="4109563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図 3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19778" y="5779929"/>
            <a:ext cx="604736" cy="252611"/>
          </a:xfrm>
          <a:prstGeom prst="rect">
            <a:avLst/>
          </a:prstGeom>
        </p:spPr>
      </p:pic>
      <p:pic>
        <p:nvPicPr>
          <p:cNvPr id="40" name="図 3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67252" y="1466492"/>
            <a:ext cx="1019657" cy="238891"/>
          </a:xfrm>
          <a:prstGeom prst="rect">
            <a:avLst/>
          </a:prstGeom>
        </p:spPr>
      </p:pic>
      <p:sp>
        <p:nvSpPr>
          <p:cNvPr id="41" name="上下矢印 40"/>
          <p:cNvSpPr/>
          <p:nvPr/>
        </p:nvSpPr>
        <p:spPr>
          <a:xfrm>
            <a:off x="5451461" y="2157775"/>
            <a:ext cx="125594" cy="91432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411603" y="2561227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3" name="上下矢印 42"/>
          <p:cNvSpPr/>
          <p:nvPr/>
        </p:nvSpPr>
        <p:spPr>
          <a:xfrm>
            <a:off x="6383112" y="1560716"/>
            <a:ext cx="125594" cy="597059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4" name="図 4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10402" y="1743644"/>
            <a:ext cx="837326" cy="2312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5" name="右矢印 44"/>
          <p:cNvSpPr/>
          <p:nvPr/>
        </p:nvSpPr>
        <p:spPr>
          <a:xfrm rot="18086482">
            <a:off x="7590633" y="4815964"/>
            <a:ext cx="708142" cy="22069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6" name="図 4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06124" y="4857874"/>
            <a:ext cx="611066" cy="23308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7" name="右矢印 46"/>
          <p:cNvSpPr/>
          <p:nvPr/>
        </p:nvSpPr>
        <p:spPr>
          <a:xfrm>
            <a:off x="4715282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右矢印 47"/>
          <p:cNvSpPr/>
          <p:nvPr/>
        </p:nvSpPr>
        <p:spPr>
          <a:xfrm>
            <a:off x="5643593" y="5851816"/>
            <a:ext cx="348879" cy="1626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0" name="直線矢印コネクタ 49"/>
          <p:cNvCxnSpPr/>
          <p:nvPr/>
        </p:nvCxnSpPr>
        <p:spPr>
          <a:xfrm>
            <a:off x="4426010" y="3612503"/>
            <a:ext cx="98624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矢印コネクタ 52"/>
          <p:cNvCxnSpPr/>
          <p:nvPr/>
        </p:nvCxnSpPr>
        <p:spPr>
          <a:xfrm flipV="1">
            <a:off x="5361724" y="3070604"/>
            <a:ext cx="0" cy="46365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矢印コネクタ 54"/>
          <p:cNvCxnSpPr/>
          <p:nvPr/>
        </p:nvCxnSpPr>
        <p:spPr>
          <a:xfrm flipV="1">
            <a:off x="5361724" y="2138422"/>
            <a:ext cx="0" cy="943291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矢印コネクタ 56"/>
          <p:cNvCxnSpPr/>
          <p:nvPr/>
        </p:nvCxnSpPr>
        <p:spPr>
          <a:xfrm>
            <a:off x="5339424" y="2077297"/>
            <a:ext cx="986249" cy="0"/>
          </a:xfrm>
          <a:prstGeom prst="straightConnector1">
            <a:avLst/>
          </a:prstGeom>
          <a:ln w="762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054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030" y="343168"/>
            <a:ext cx="2832100" cy="13462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80" y="1846580"/>
            <a:ext cx="5549900" cy="1346200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188" y="3508091"/>
            <a:ext cx="114935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446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666" y="627313"/>
            <a:ext cx="6540500" cy="469900"/>
          </a:xfrm>
          <a:prstGeom prst="rect">
            <a:avLst/>
          </a:prstGeom>
        </p:spPr>
      </p:pic>
      <p:sp>
        <p:nvSpPr>
          <p:cNvPr id="5" name="左中かっこ 4"/>
          <p:cNvSpPr/>
          <p:nvPr/>
        </p:nvSpPr>
        <p:spPr>
          <a:xfrm rot="16200000">
            <a:off x="4918993" y="-1174765"/>
            <a:ext cx="352926" cy="5146631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/>
          <p:cNvSpPr txBox="1"/>
          <p:nvPr/>
        </p:nvSpPr>
        <p:spPr>
          <a:xfrm>
            <a:off x="3122723" y="1699888"/>
            <a:ext cx="394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このうち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つだけ１でその他は０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666" y="2264834"/>
            <a:ext cx="22479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90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/>
          <p:cNvSpPr/>
          <p:nvPr/>
        </p:nvSpPr>
        <p:spPr>
          <a:xfrm>
            <a:off x="4801647" y="3308614"/>
            <a:ext cx="6526753" cy="1517386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/>
          <p:cNvSpPr txBox="1"/>
          <p:nvPr/>
        </p:nvSpPr>
        <p:spPr>
          <a:xfrm>
            <a:off x="9369083" y="4405868"/>
            <a:ext cx="2105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4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＝正規化定数</a:t>
            </a:r>
            <a:endParaRPr kumimoji="1" lang="ja-JP" altLang="en-US" sz="2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9" name="直線矢印コネクタ 8"/>
          <p:cNvCxnSpPr/>
          <p:nvPr/>
        </p:nvCxnSpPr>
        <p:spPr>
          <a:xfrm flipV="1">
            <a:off x="3623733" y="5774268"/>
            <a:ext cx="660400" cy="2878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/>
          <p:cNvSpPr txBox="1"/>
          <p:nvPr/>
        </p:nvSpPr>
        <p:spPr>
          <a:xfrm>
            <a:off x="1811868" y="6062133"/>
            <a:ext cx="2142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定数倍を無視して</a:t>
            </a:r>
            <a:endParaRPr kumimoji="1" lang="en-US" altLang="ja-JP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比例記号に変える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50" y="495300"/>
            <a:ext cx="102489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984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2699531" y="2513465"/>
            <a:ext cx="1456267" cy="11272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" name="図形グループ 6"/>
          <p:cNvGrpSpPr/>
          <p:nvPr/>
        </p:nvGrpSpPr>
        <p:grpSpPr>
          <a:xfrm>
            <a:off x="1004082" y="3691467"/>
            <a:ext cx="3016250" cy="674133"/>
            <a:chOff x="234950" y="3623734"/>
            <a:chExt cx="3016250" cy="674133"/>
          </a:xfrm>
        </p:grpSpPr>
        <p:sp>
          <p:nvSpPr>
            <p:cNvPr id="4" name="テキスト ボックス 3"/>
            <p:cNvSpPr txBox="1"/>
            <p:nvPr/>
          </p:nvSpPr>
          <p:spPr>
            <a:xfrm>
              <a:off x="946150" y="3623734"/>
              <a:ext cx="2142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の</a:t>
              </a:r>
              <a:r>
                <a:rPr kumimoji="1" lang="en-US" altLang="ja-JP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k</a:t>
              </a:r>
              <a:r>
                <a:rPr kumimoji="1" lang="ja-JP" altLang="en-US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番目の要素が</a:t>
              </a:r>
              <a:endParaRPr kumimoji="1" lang="ja-JP" altLang="en-US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5" name="図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8283" y="3671732"/>
              <a:ext cx="331393" cy="206001"/>
            </a:xfrm>
            <a:prstGeom prst="rect">
              <a:avLst/>
            </a:prstGeom>
          </p:spPr>
        </p:pic>
        <p:sp>
          <p:nvSpPr>
            <p:cNvPr id="6" name="テキスト ボックス 5"/>
            <p:cNvSpPr txBox="1"/>
            <p:nvPr/>
          </p:nvSpPr>
          <p:spPr>
            <a:xfrm>
              <a:off x="234950" y="3928535"/>
              <a:ext cx="301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１の時だけしか残らない</a:t>
              </a:r>
              <a:endParaRPr kumimoji="1" lang="ja-JP" altLang="en-US" dirty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8" name="テキスト ボックス 7"/>
          <p:cNvSpPr txBox="1"/>
          <p:nvPr/>
        </p:nvSpPr>
        <p:spPr>
          <a:xfrm>
            <a:off x="5220482" y="903692"/>
            <a:ext cx="21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事後分布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9" name="図形グループ 8"/>
          <p:cNvGrpSpPr/>
          <p:nvPr/>
        </p:nvGrpSpPr>
        <p:grpSpPr>
          <a:xfrm>
            <a:off x="4141638" y="789642"/>
            <a:ext cx="4179760" cy="57025"/>
            <a:chOff x="5129472" y="3688015"/>
            <a:chExt cx="1776673" cy="44397"/>
          </a:xfrm>
        </p:grpSpPr>
        <p:cxnSp>
          <p:nvCxnSpPr>
            <p:cNvPr id="10" name="直線コネクタ 9"/>
            <p:cNvCxnSpPr/>
            <p:nvPr/>
          </p:nvCxnSpPr>
          <p:spPr>
            <a:xfrm>
              <a:off x="5129472" y="3688015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5129472" y="3732412"/>
              <a:ext cx="177667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正方形/長方形 11"/>
          <p:cNvSpPr/>
          <p:nvPr/>
        </p:nvSpPr>
        <p:spPr>
          <a:xfrm>
            <a:off x="1354379" y="328347"/>
            <a:ext cx="684753" cy="416720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3454113" y="328347"/>
            <a:ext cx="684753" cy="416720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/>
        </p:nvSpPr>
        <p:spPr>
          <a:xfrm>
            <a:off x="3454113" y="2754104"/>
            <a:ext cx="684753" cy="416720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/>
        </p:nvSpPr>
        <p:spPr>
          <a:xfrm>
            <a:off x="7948865" y="4809066"/>
            <a:ext cx="1439333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591148" y="5594226"/>
            <a:ext cx="214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負担率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8" name="フリーフォーム 17"/>
          <p:cNvSpPr/>
          <p:nvPr/>
        </p:nvSpPr>
        <p:spPr>
          <a:xfrm>
            <a:off x="4202758" y="2942559"/>
            <a:ext cx="5320907" cy="1490133"/>
          </a:xfrm>
          <a:custGeom>
            <a:avLst/>
            <a:gdLst>
              <a:gd name="connsiteX0" fmla="*/ 0 w 5317067"/>
              <a:gd name="connsiteY0" fmla="*/ 1354666 h 1490133"/>
              <a:gd name="connsiteX1" fmla="*/ 0 w 5317067"/>
              <a:gd name="connsiteY1" fmla="*/ 16933 h 1490133"/>
              <a:gd name="connsiteX2" fmla="*/ 5317067 w 5317067"/>
              <a:gd name="connsiteY2" fmla="*/ 0 h 1490133"/>
              <a:gd name="connsiteX3" fmla="*/ 5317067 w 5317067"/>
              <a:gd name="connsiteY3" fmla="*/ 846666 h 1490133"/>
              <a:gd name="connsiteX4" fmla="*/ 4639734 w 5317067"/>
              <a:gd name="connsiteY4" fmla="*/ 846666 h 1490133"/>
              <a:gd name="connsiteX5" fmla="*/ 4639734 w 5317067"/>
              <a:gd name="connsiteY5" fmla="*/ 118533 h 1490133"/>
              <a:gd name="connsiteX6" fmla="*/ 711200 w 5317067"/>
              <a:gd name="connsiteY6" fmla="*/ 67733 h 1490133"/>
              <a:gd name="connsiteX7" fmla="*/ 711200 w 5317067"/>
              <a:gd name="connsiteY7" fmla="*/ 1490133 h 1490133"/>
              <a:gd name="connsiteX8" fmla="*/ 33867 w 5317067"/>
              <a:gd name="connsiteY8" fmla="*/ 1490133 h 1490133"/>
              <a:gd name="connsiteX9" fmla="*/ 0 w 5317067"/>
              <a:gd name="connsiteY9" fmla="*/ 1354666 h 1490133"/>
              <a:gd name="connsiteX0" fmla="*/ 0 w 5317067"/>
              <a:gd name="connsiteY0" fmla="*/ 1354666 h 1490133"/>
              <a:gd name="connsiteX1" fmla="*/ 0 w 5317067"/>
              <a:gd name="connsiteY1" fmla="*/ 16933 h 1490133"/>
              <a:gd name="connsiteX2" fmla="*/ 5317067 w 5317067"/>
              <a:gd name="connsiteY2" fmla="*/ 0 h 1490133"/>
              <a:gd name="connsiteX3" fmla="*/ 5317067 w 5317067"/>
              <a:gd name="connsiteY3" fmla="*/ 846666 h 1490133"/>
              <a:gd name="connsiteX4" fmla="*/ 4639734 w 5317067"/>
              <a:gd name="connsiteY4" fmla="*/ 846666 h 1490133"/>
              <a:gd name="connsiteX5" fmla="*/ 4639734 w 5317067"/>
              <a:gd name="connsiteY5" fmla="*/ 33692 h 1490133"/>
              <a:gd name="connsiteX6" fmla="*/ 711200 w 5317067"/>
              <a:gd name="connsiteY6" fmla="*/ 67733 h 1490133"/>
              <a:gd name="connsiteX7" fmla="*/ 711200 w 5317067"/>
              <a:gd name="connsiteY7" fmla="*/ 1490133 h 1490133"/>
              <a:gd name="connsiteX8" fmla="*/ 33867 w 5317067"/>
              <a:gd name="connsiteY8" fmla="*/ 1490133 h 1490133"/>
              <a:gd name="connsiteX9" fmla="*/ 0 w 5317067"/>
              <a:gd name="connsiteY9" fmla="*/ 1354666 h 1490133"/>
              <a:gd name="connsiteX0" fmla="*/ 0 w 5317067"/>
              <a:gd name="connsiteY0" fmla="*/ 1354666 h 1490133"/>
              <a:gd name="connsiteX1" fmla="*/ 0 w 5317067"/>
              <a:gd name="connsiteY1" fmla="*/ 16933 h 1490133"/>
              <a:gd name="connsiteX2" fmla="*/ 5317067 w 5317067"/>
              <a:gd name="connsiteY2" fmla="*/ 0 h 1490133"/>
              <a:gd name="connsiteX3" fmla="*/ 5317067 w 5317067"/>
              <a:gd name="connsiteY3" fmla="*/ 846666 h 1490133"/>
              <a:gd name="connsiteX4" fmla="*/ 4639734 w 5317067"/>
              <a:gd name="connsiteY4" fmla="*/ 846666 h 1490133"/>
              <a:gd name="connsiteX5" fmla="*/ 4639734 w 5317067"/>
              <a:gd name="connsiteY5" fmla="*/ 33692 h 1490133"/>
              <a:gd name="connsiteX6" fmla="*/ 711200 w 5317067"/>
              <a:gd name="connsiteY6" fmla="*/ 48879 h 1490133"/>
              <a:gd name="connsiteX7" fmla="*/ 711200 w 5317067"/>
              <a:gd name="connsiteY7" fmla="*/ 1490133 h 1490133"/>
              <a:gd name="connsiteX8" fmla="*/ 33867 w 5317067"/>
              <a:gd name="connsiteY8" fmla="*/ 1490133 h 1490133"/>
              <a:gd name="connsiteX9" fmla="*/ 0 w 5317067"/>
              <a:gd name="connsiteY9" fmla="*/ 1354666 h 1490133"/>
              <a:gd name="connsiteX0" fmla="*/ 3840 w 5320907"/>
              <a:gd name="connsiteY0" fmla="*/ 1354666 h 1490133"/>
              <a:gd name="connsiteX1" fmla="*/ 3840 w 5320907"/>
              <a:gd name="connsiteY1" fmla="*/ 16933 h 1490133"/>
              <a:gd name="connsiteX2" fmla="*/ 5320907 w 5320907"/>
              <a:gd name="connsiteY2" fmla="*/ 0 h 1490133"/>
              <a:gd name="connsiteX3" fmla="*/ 5320907 w 5320907"/>
              <a:gd name="connsiteY3" fmla="*/ 846666 h 1490133"/>
              <a:gd name="connsiteX4" fmla="*/ 4643574 w 5320907"/>
              <a:gd name="connsiteY4" fmla="*/ 846666 h 1490133"/>
              <a:gd name="connsiteX5" fmla="*/ 4643574 w 5320907"/>
              <a:gd name="connsiteY5" fmla="*/ 33692 h 1490133"/>
              <a:gd name="connsiteX6" fmla="*/ 715040 w 5320907"/>
              <a:gd name="connsiteY6" fmla="*/ 48879 h 1490133"/>
              <a:gd name="connsiteX7" fmla="*/ 715040 w 5320907"/>
              <a:gd name="connsiteY7" fmla="*/ 1490133 h 1490133"/>
              <a:gd name="connsiteX8" fmla="*/ 0 w 5320907"/>
              <a:gd name="connsiteY8" fmla="*/ 1490133 h 1490133"/>
              <a:gd name="connsiteX9" fmla="*/ 3840 w 5320907"/>
              <a:gd name="connsiteY9" fmla="*/ 1354666 h 1490133"/>
              <a:gd name="connsiteX0" fmla="*/ 0 w 5320907"/>
              <a:gd name="connsiteY0" fmla="*/ 1490133 h 1490133"/>
              <a:gd name="connsiteX1" fmla="*/ 3840 w 5320907"/>
              <a:gd name="connsiteY1" fmla="*/ 16933 h 1490133"/>
              <a:gd name="connsiteX2" fmla="*/ 5320907 w 5320907"/>
              <a:gd name="connsiteY2" fmla="*/ 0 h 1490133"/>
              <a:gd name="connsiteX3" fmla="*/ 5320907 w 5320907"/>
              <a:gd name="connsiteY3" fmla="*/ 846666 h 1490133"/>
              <a:gd name="connsiteX4" fmla="*/ 4643574 w 5320907"/>
              <a:gd name="connsiteY4" fmla="*/ 846666 h 1490133"/>
              <a:gd name="connsiteX5" fmla="*/ 4643574 w 5320907"/>
              <a:gd name="connsiteY5" fmla="*/ 33692 h 1490133"/>
              <a:gd name="connsiteX6" fmla="*/ 715040 w 5320907"/>
              <a:gd name="connsiteY6" fmla="*/ 48879 h 1490133"/>
              <a:gd name="connsiteX7" fmla="*/ 715040 w 5320907"/>
              <a:gd name="connsiteY7" fmla="*/ 1490133 h 1490133"/>
              <a:gd name="connsiteX8" fmla="*/ 0 w 5320907"/>
              <a:gd name="connsiteY8" fmla="*/ 1490133 h 1490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20907" h="1490133">
                <a:moveTo>
                  <a:pt x="0" y="1490133"/>
                </a:moveTo>
                <a:lnTo>
                  <a:pt x="3840" y="16933"/>
                </a:lnTo>
                <a:lnTo>
                  <a:pt x="5320907" y="0"/>
                </a:lnTo>
                <a:lnTo>
                  <a:pt x="5320907" y="846666"/>
                </a:lnTo>
                <a:lnTo>
                  <a:pt x="4643574" y="846666"/>
                </a:lnTo>
                <a:lnTo>
                  <a:pt x="4643574" y="33692"/>
                </a:lnTo>
                <a:lnTo>
                  <a:pt x="715040" y="48879"/>
                </a:lnTo>
                <a:lnTo>
                  <a:pt x="715040" y="1490133"/>
                </a:lnTo>
                <a:lnTo>
                  <a:pt x="0" y="1490133"/>
                </a:lnTo>
                <a:close/>
              </a:path>
            </a:pathLst>
          </a:custGeom>
          <a:noFill/>
          <a:ln w="28575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9" name="図形グループ 18"/>
          <p:cNvGrpSpPr/>
          <p:nvPr/>
        </p:nvGrpSpPr>
        <p:grpSpPr>
          <a:xfrm>
            <a:off x="8660064" y="3843867"/>
            <a:ext cx="3016250" cy="674133"/>
            <a:chOff x="234950" y="3623734"/>
            <a:chExt cx="3016250" cy="674133"/>
          </a:xfrm>
        </p:grpSpPr>
        <p:sp>
          <p:nvSpPr>
            <p:cNvPr id="20" name="テキスト ボックス 19"/>
            <p:cNvSpPr txBox="1"/>
            <p:nvPr/>
          </p:nvSpPr>
          <p:spPr>
            <a:xfrm>
              <a:off x="946150" y="3623734"/>
              <a:ext cx="214206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ja-JP" altLang="en-US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の</a:t>
              </a:r>
              <a:r>
                <a:rPr kumimoji="1" lang="en-US" altLang="ja-JP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j</a:t>
              </a:r>
              <a:r>
                <a:rPr kumimoji="1" lang="ja-JP" altLang="en-US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番目の要素が</a:t>
              </a:r>
              <a:endParaRPr kumimoji="1" lang="ja-JP" altLang="en-US" dirty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22" name="テキスト ボックス 21"/>
            <p:cNvSpPr txBox="1"/>
            <p:nvPr/>
          </p:nvSpPr>
          <p:spPr>
            <a:xfrm>
              <a:off x="234950" y="3928535"/>
              <a:ext cx="3016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ja-JP" altLang="en-US" dirty="0" smtClean="0">
                  <a:solidFill>
                    <a:srgbClr val="0432FF"/>
                  </a:solidFill>
                  <a:latin typeface="Meiryo" charset="-128"/>
                  <a:ea typeface="Meiryo" charset="-128"/>
                  <a:cs typeface="Meiryo" charset="-128"/>
                </a:rPr>
                <a:t>１の時だけしか残らない</a:t>
              </a:r>
              <a:endParaRPr kumimoji="1" lang="ja-JP" altLang="en-US" dirty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23" name="図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5096" y="3917618"/>
            <a:ext cx="368726" cy="229208"/>
          </a:xfrm>
          <a:prstGeom prst="rect">
            <a:avLst/>
          </a:prstGeom>
        </p:spPr>
      </p:pic>
      <p:sp>
        <p:nvSpPr>
          <p:cNvPr id="24" name="テキスト ボックス 23"/>
          <p:cNvSpPr txBox="1"/>
          <p:nvPr/>
        </p:nvSpPr>
        <p:spPr>
          <a:xfrm>
            <a:off x="8307137" y="4415029"/>
            <a:ext cx="3788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j</a:t>
            </a:r>
            <a:r>
              <a:rPr kumimoji="1"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は</a:t>
            </a:r>
            <a:r>
              <a:rPr kumimoji="1"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1</a:t>
            </a:r>
            <a:r>
              <a:rPr kumimoji="1"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から</a:t>
            </a:r>
            <a:r>
              <a:rPr kumimoji="1" lang="en-US" altLang="ja-JP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K</a:t>
            </a:r>
            <a:r>
              <a:rPr kumimoji="1" lang="ja-JP" altLang="en-US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までの値をとり和になる</a:t>
            </a:r>
            <a:endParaRPr kumimoji="1" lang="en-US" altLang="ja-JP" dirty="0" smtClean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2727158" y="5216560"/>
            <a:ext cx="786063" cy="1537166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415" y="184150"/>
            <a:ext cx="11010900" cy="648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463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550" y="781050"/>
            <a:ext cx="9486900" cy="5295900"/>
          </a:xfrm>
          <a:prstGeom prst="rect">
            <a:avLst/>
          </a:prstGeom>
        </p:spPr>
      </p:pic>
      <p:sp>
        <p:nvSpPr>
          <p:cNvPr id="4" name="正方形/長方形 3"/>
          <p:cNvSpPr/>
          <p:nvPr/>
        </p:nvSpPr>
        <p:spPr>
          <a:xfrm>
            <a:off x="3424991" y="3445487"/>
            <a:ext cx="2189746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3433012" y="5057718"/>
            <a:ext cx="1315451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右矢印 5"/>
          <p:cNvSpPr/>
          <p:nvPr/>
        </p:nvSpPr>
        <p:spPr>
          <a:xfrm rot="5400000">
            <a:off x="3645432" y="4510772"/>
            <a:ext cx="889778" cy="20224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/>
        </p:nvSpPr>
        <p:spPr>
          <a:xfrm>
            <a:off x="4863750" y="1862077"/>
            <a:ext cx="731138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矢印 11"/>
          <p:cNvSpPr/>
          <p:nvPr/>
        </p:nvSpPr>
        <p:spPr>
          <a:xfrm rot="5400000">
            <a:off x="4700888" y="2960226"/>
            <a:ext cx="883404" cy="173458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347292" y="2683133"/>
            <a:ext cx="3585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に関係するのはココだけなので</a:t>
            </a:r>
            <a:endParaRPr kumimoji="1" lang="en-US" altLang="ja-JP" dirty="0" smtClean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kumimoji="1" lang="ja-JP" altLang="en-US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期待値はココに作用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4" name="直線矢印コネクタ 13"/>
          <p:cNvCxnSpPr/>
          <p:nvPr/>
        </p:nvCxnSpPr>
        <p:spPr>
          <a:xfrm flipH="1" flipV="1">
            <a:off x="5439905" y="2479729"/>
            <a:ext cx="174832" cy="2116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3436650" y="5811795"/>
            <a:ext cx="1311813" cy="381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負担率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758767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21" y="301458"/>
            <a:ext cx="2006600" cy="1346200"/>
          </a:xfrm>
          <a:prstGeom prst="rect">
            <a:avLst/>
          </a:prstGeom>
        </p:spPr>
      </p:pic>
      <p:pic>
        <p:nvPicPr>
          <p:cNvPr id="3" name="図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21" y="1987684"/>
            <a:ext cx="4965700" cy="1384300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21" y="3666548"/>
            <a:ext cx="66294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078" y="4376377"/>
            <a:ext cx="6797082" cy="1127187"/>
          </a:xfrm>
          <a:prstGeom prst="rect">
            <a:avLst/>
          </a:prstGeom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20" y="5997266"/>
            <a:ext cx="1558859" cy="78690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0078" y="77496"/>
            <a:ext cx="5983266" cy="2456417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078" y="2383196"/>
            <a:ext cx="4119729" cy="108294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2625660" y="5640375"/>
            <a:ext cx="1992166" cy="35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 N</a:t>
            </a:r>
            <a:endParaRPr kumimoji="1" lang="ja-JP" altLang="en-US" sz="20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1737622" y="5579661"/>
            <a:ext cx="26055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>
            <a:off x="1737622" y="5636069"/>
            <a:ext cx="2605549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図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7966" y="3576135"/>
            <a:ext cx="304148" cy="657953"/>
          </a:xfrm>
          <a:prstGeom prst="rect">
            <a:avLst/>
          </a:prstGeom>
        </p:spPr>
      </p:pic>
      <p:sp>
        <p:nvSpPr>
          <p:cNvPr id="14" name="テキスト ボックス 13"/>
          <p:cNvSpPr txBox="1"/>
          <p:nvPr/>
        </p:nvSpPr>
        <p:spPr>
          <a:xfrm>
            <a:off x="732282" y="3763747"/>
            <a:ext cx="27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両辺に　　を取って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5439905" y="4297894"/>
            <a:ext cx="1239864" cy="1265998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4994317" y="5529303"/>
            <a:ext cx="1992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= </a:t>
            </a:r>
            <a:r>
              <a:rPr lang="ja-JP" altLang="en-US" sz="2000" dirty="0" smtClean="0">
                <a:solidFill>
                  <a:srgbClr val="0432FF"/>
                </a:solidFill>
                <a:latin typeface="Meiryo" charset="-128"/>
                <a:ea typeface="Meiryo" charset="-128"/>
                <a:cs typeface="Meiryo" charset="-128"/>
              </a:rPr>
              <a:t>１</a:t>
            </a:r>
            <a:endParaRPr kumimoji="1" lang="ja-JP" altLang="en-US" sz="2000" dirty="0">
              <a:solidFill>
                <a:srgbClr val="0432FF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732281" y="5773966"/>
            <a:ext cx="27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mtClean="0">
                <a:latin typeface="Meiryo" charset="-128"/>
                <a:ea typeface="Meiryo" charset="-128"/>
                <a:cs typeface="Meiryo" charset="-128"/>
              </a:rPr>
              <a:t>よって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810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4362910" y="2763969"/>
            <a:ext cx="3789198" cy="1064112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4409405" y="4329298"/>
            <a:ext cx="3029781" cy="721521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/>
          <p:cNvSpPr/>
          <p:nvPr/>
        </p:nvSpPr>
        <p:spPr>
          <a:xfrm rot="5400000">
            <a:off x="6664270" y="3146157"/>
            <a:ext cx="1441343" cy="1472338"/>
          </a:xfrm>
          <a:prstGeom prst="arc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7857002" y="4308529"/>
            <a:ext cx="3611744" cy="945397"/>
            <a:chOff x="8337449" y="3766088"/>
            <a:chExt cx="3611744" cy="945397"/>
          </a:xfrm>
        </p:grpSpPr>
        <p:sp>
          <p:nvSpPr>
            <p:cNvPr id="7" name="正方形/長方形 6"/>
            <p:cNvSpPr/>
            <p:nvPr/>
          </p:nvSpPr>
          <p:spPr>
            <a:xfrm>
              <a:off x="8384583" y="3766088"/>
              <a:ext cx="3564610" cy="9453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8337449" y="3828081"/>
              <a:ext cx="348204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600" smtClean="0">
                  <a:latin typeface="Meiryo" charset="-128"/>
                  <a:ea typeface="Meiryo" charset="-128"/>
                  <a:cs typeface="Meiryo" charset="-128"/>
                </a:rPr>
                <a:t>「</a:t>
              </a:r>
              <a:r>
                <a:rPr lang="en-US" altLang="ja-JP" sz="1600" dirty="0" smtClean="0">
                  <a:latin typeface="Meiryo" charset="-128"/>
                  <a:ea typeface="Meiryo" charset="-128"/>
                  <a:cs typeface="Meiryo" charset="-128"/>
                </a:rPr>
                <a:t>3-6-1</a:t>
              </a:r>
              <a:r>
                <a:rPr lang="en-US" altLang="ja-JP" sz="1600" dirty="0">
                  <a:latin typeface="Meiryo" charset="-128"/>
                  <a:ea typeface="Meiryo" charset="-128"/>
                  <a:cs typeface="Meiryo" charset="-128"/>
                </a:rPr>
                <a:t>. μ</a:t>
              </a:r>
              <a:r>
                <a:rPr lang="ja-JP" altLang="en-US" sz="1600" dirty="0">
                  <a:latin typeface="Meiryo" charset="-128"/>
                  <a:ea typeface="Meiryo" charset="-128"/>
                  <a:cs typeface="Meiryo" charset="-128"/>
                </a:rPr>
                <a:t>の最尤解を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求める」より</a:t>
              </a:r>
              <a:endParaRPr lang="ja-JP" altLang="en-US" sz="1600" b="0" i="0" dirty="0">
                <a:effectLst/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6" name="図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53090" y="4133939"/>
              <a:ext cx="3130142" cy="515553"/>
            </a:xfrm>
            <a:prstGeom prst="rect">
              <a:avLst/>
            </a:prstGeom>
          </p:spPr>
        </p:pic>
      </p:grpSp>
      <p:sp>
        <p:nvSpPr>
          <p:cNvPr id="10" name="正方形/長方形 9"/>
          <p:cNvSpPr/>
          <p:nvPr/>
        </p:nvSpPr>
        <p:spPr>
          <a:xfrm>
            <a:off x="6974237" y="5367277"/>
            <a:ext cx="1828800" cy="1374486"/>
          </a:xfrm>
          <a:prstGeom prst="rect">
            <a:avLst/>
          </a:prstGeom>
          <a:solidFill>
            <a:srgbClr val="0432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736" y="6407062"/>
            <a:ext cx="781803" cy="30294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688" y="170478"/>
            <a:ext cx="9847101" cy="650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52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953" y="734594"/>
            <a:ext cx="6832600" cy="1346200"/>
          </a:xfrm>
          <a:prstGeom prst="rect">
            <a:avLst/>
          </a:prstGeom>
        </p:spPr>
      </p:pic>
      <p:cxnSp>
        <p:nvCxnSpPr>
          <p:cNvPr id="4" name="直線コネクタ 3"/>
          <p:cNvCxnSpPr/>
          <p:nvPr/>
        </p:nvCxnSpPr>
        <p:spPr>
          <a:xfrm>
            <a:off x="6571469" y="1662863"/>
            <a:ext cx="43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/>
          <p:cNvCxnSpPr/>
          <p:nvPr/>
        </p:nvCxnSpPr>
        <p:spPr>
          <a:xfrm>
            <a:off x="6571469" y="1722064"/>
            <a:ext cx="4320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/>
          <p:cNvSpPr txBox="1"/>
          <p:nvPr/>
        </p:nvSpPr>
        <p:spPr>
          <a:xfrm>
            <a:off x="6313362" y="2124528"/>
            <a:ext cx="1161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400" dirty="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混合係数</a:t>
            </a:r>
            <a:endParaRPr kumimoji="1" lang="ja-JP" altLang="en-US" sz="14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6694767" y="1740224"/>
            <a:ext cx="125475" cy="398297"/>
          </a:xfrm>
          <a:custGeom>
            <a:avLst/>
            <a:gdLst>
              <a:gd name="connsiteX0" fmla="*/ 123476 w 123476"/>
              <a:gd name="connsiteY0" fmla="*/ 398297 h 398297"/>
              <a:gd name="connsiteX1" fmla="*/ 60 w 123476"/>
              <a:gd name="connsiteY1" fmla="*/ 196344 h 398297"/>
              <a:gd name="connsiteX2" fmla="*/ 106646 w 123476"/>
              <a:gd name="connsiteY2" fmla="*/ 162685 h 398297"/>
              <a:gd name="connsiteX3" fmla="*/ 84207 w 123476"/>
              <a:gd name="connsiteY3" fmla="*/ 224393 h 398297"/>
              <a:gd name="connsiteX4" fmla="*/ 39328 w 123476"/>
              <a:gd name="connsiteY4" fmla="*/ 196344 h 398297"/>
              <a:gd name="connsiteX5" fmla="*/ 28109 w 123476"/>
              <a:gd name="connsiteY5" fmla="*/ 89757 h 398297"/>
              <a:gd name="connsiteX6" fmla="*/ 95427 w 123476"/>
              <a:gd name="connsiteY6" fmla="*/ 0 h 398297"/>
              <a:gd name="connsiteX0" fmla="*/ 123478 w 123478"/>
              <a:gd name="connsiteY0" fmla="*/ 398297 h 398297"/>
              <a:gd name="connsiteX1" fmla="*/ 62 w 123478"/>
              <a:gd name="connsiteY1" fmla="*/ 196344 h 398297"/>
              <a:gd name="connsiteX2" fmla="*/ 106648 w 123478"/>
              <a:gd name="connsiteY2" fmla="*/ 162685 h 398297"/>
              <a:gd name="connsiteX3" fmla="*/ 98175 w 123478"/>
              <a:gd name="connsiteY3" fmla="*/ 196519 h 398297"/>
              <a:gd name="connsiteX4" fmla="*/ 84209 w 123478"/>
              <a:gd name="connsiteY4" fmla="*/ 224393 h 398297"/>
              <a:gd name="connsiteX5" fmla="*/ 39330 w 123478"/>
              <a:gd name="connsiteY5" fmla="*/ 196344 h 398297"/>
              <a:gd name="connsiteX6" fmla="*/ 28111 w 123478"/>
              <a:gd name="connsiteY6" fmla="*/ 89757 h 398297"/>
              <a:gd name="connsiteX7" fmla="*/ 95429 w 123478"/>
              <a:gd name="connsiteY7" fmla="*/ 0 h 398297"/>
              <a:gd name="connsiteX0" fmla="*/ 123480 w 123480"/>
              <a:gd name="connsiteY0" fmla="*/ 398297 h 398297"/>
              <a:gd name="connsiteX1" fmla="*/ 64 w 123480"/>
              <a:gd name="connsiteY1" fmla="*/ 196344 h 398297"/>
              <a:gd name="connsiteX2" fmla="*/ 106650 w 123480"/>
              <a:gd name="connsiteY2" fmla="*/ 162685 h 398297"/>
              <a:gd name="connsiteX3" fmla="*/ 120402 w 123480"/>
              <a:gd name="connsiteY3" fmla="*/ 199694 h 398297"/>
              <a:gd name="connsiteX4" fmla="*/ 84211 w 123480"/>
              <a:gd name="connsiteY4" fmla="*/ 224393 h 398297"/>
              <a:gd name="connsiteX5" fmla="*/ 39332 w 123480"/>
              <a:gd name="connsiteY5" fmla="*/ 196344 h 398297"/>
              <a:gd name="connsiteX6" fmla="*/ 28113 w 123480"/>
              <a:gd name="connsiteY6" fmla="*/ 89757 h 398297"/>
              <a:gd name="connsiteX7" fmla="*/ 95431 w 123480"/>
              <a:gd name="connsiteY7" fmla="*/ 0 h 398297"/>
              <a:gd name="connsiteX0" fmla="*/ 125753 w 125753"/>
              <a:gd name="connsiteY0" fmla="*/ 398297 h 398297"/>
              <a:gd name="connsiteX1" fmla="*/ 2337 w 125753"/>
              <a:gd name="connsiteY1" fmla="*/ 196344 h 398297"/>
              <a:gd name="connsiteX2" fmla="*/ 49650 w 125753"/>
              <a:gd name="connsiteY2" fmla="*/ 164769 h 398297"/>
              <a:gd name="connsiteX3" fmla="*/ 108923 w 125753"/>
              <a:gd name="connsiteY3" fmla="*/ 162685 h 398297"/>
              <a:gd name="connsiteX4" fmla="*/ 122675 w 125753"/>
              <a:gd name="connsiteY4" fmla="*/ 199694 h 398297"/>
              <a:gd name="connsiteX5" fmla="*/ 86484 w 125753"/>
              <a:gd name="connsiteY5" fmla="*/ 224393 h 398297"/>
              <a:gd name="connsiteX6" fmla="*/ 41605 w 125753"/>
              <a:gd name="connsiteY6" fmla="*/ 196344 h 398297"/>
              <a:gd name="connsiteX7" fmla="*/ 30386 w 125753"/>
              <a:gd name="connsiteY7" fmla="*/ 89757 h 398297"/>
              <a:gd name="connsiteX8" fmla="*/ 97704 w 125753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196344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  <a:gd name="connsiteX0" fmla="*/ 125475 w 125475"/>
              <a:gd name="connsiteY0" fmla="*/ 398297 h 398297"/>
              <a:gd name="connsiteX1" fmla="*/ 2059 w 125475"/>
              <a:gd name="connsiteY1" fmla="*/ 218569 h 398297"/>
              <a:gd name="connsiteX2" fmla="*/ 52547 w 125475"/>
              <a:gd name="connsiteY2" fmla="*/ 148894 h 398297"/>
              <a:gd name="connsiteX3" fmla="*/ 108645 w 125475"/>
              <a:gd name="connsiteY3" fmla="*/ 162685 h 398297"/>
              <a:gd name="connsiteX4" fmla="*/ 122397 w 125475"/>
              <a:gd name="connsiteY4" fmla="*/ 199694 h 398297"/>
              <a:gd name="connsiteX5" fmla="*/ 86206 w 125475"/>
              <a:gd name="connsiteY5" fmla="*/ 224393 h 398297"/>
              <a:gd name="connsiteX6" fmla="*/ 41327 w 125475"/>
              <a:gd name="connsiteY6" fmla="*/ 196344 h 398297"/>
              <a:gd name="connsiteX7" fmla="*/ 30108 w 125475"/>
              <a:gd name="connsiteY7" fmla="*/ 89757 h 398297"/>
              <a:gd name="connsiteX8" fmla="*/ 97426 w 125475"/>
              <a:gd name="connsiteY8" fmla="*/ 0 h 398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5475" h="398297">
                <a:moveTo>
                  <a:pt x="125475" y="398297"/>
                </a:moveTo>
                <a:cubicBezTo>
                  <a:pt x="65169" y="316955"/>
                  <a:pt x="14214" y="260136"/>
                  <a:pt x="2059" y="218569"/>
                </a:cubicBezTo>
                <a:cubicBezTo>
                  <a:pt x="-10096" y="177002"/>
                  <a:pt x="34783" y="154504"/>
                  <a:pt x="52547" y="148894"/>
                </a:cubicBezTo>
                <a:cubicBezTo>
                  <a:pt x="70311" y="143284"/>
                  <a:pt x="97003" y="154218"/>
                  <a:pt x="108645" y="162685"/>
                </a:cubicBezTo>
                <a:cubicBezTo>
                  <a:pt x="120287" y="171152"/>
                  <a:pt x="126137" y="189409"/>
                  <a:pt x="122397" y="199694"/>
                </a:cubicBezTo>
                <a:cubicBezTo>
                  <a:pt x="118657" y="209979"/>
                  <a:pt x="99718" y="224951"/>
                  <a:pt x="86206" y="224393"/>
                </a:cubicBezTo>
                <a:cubicBezTo>
                  <a:pt x="72694" y="223835"/>
                  <a:pt x="50677" y="218783"/>
                  <a:pt x="41327" y="196344"/>
                </a:cubicBezTo>
                <a:cubicBezTo>
                  <a:pt x="31977" y="173905"/>
                  <a:pt x="20758" y="122481"/>
                  <a:pt x="30108" y="89757"/>
                </a:cubicBezTo>
                <a:cubicBezTo>
                  <a:pt x="39458" y="57033"/>
                  <a:pt x="97426" y="0"/>
                  <a:pt x="97426" y="0"/>
                </a:cubicBezTo>
              </a:path>
            </a:pathLst>
          </a:custGeom>
          <a:noFill/>
          <a:ln>
            <a:solidFill>
              <a:srgbClr val="0070C0"/>
            </a:solidFill>
            <a:headEnd w="sm" len="sm"/>
            <a:tailEnd type="triangl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9617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2762250"/>
            <a:ext cx="50546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240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123" y="5495053"/>
            <a:ext cx="7492483" cy="1206612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515304" y="5123038"/>
            <a:ext cx="2739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smtClean="0">
                <a:latin typeface="Meiryo" charset="-128"/>
                <a:ea typeface="Meiryo" charset="-128"/>
                <a:cs typeface="Meiryo" charset="-128"/>
              </a:rPr>
              <a:t>よって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4300917" y="2732972"/>
            <a:ext cx="2797307" cy="490675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3665486" y="3724864"/>
            <a:ext cx="7446799" cy="1017617"/>
          </a:xfrm>
          <a:prstGeom prst="rect">
            <a:avLst/>
          </a:prstGeom>
          <a:solidFill>
            <a:srgbClr val="FF40FF">
              <a:alpha val="2313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弧 7"/>
          <p:cNvSpPr/>
          <p:nvPr/>
        </p:nvSpPr>
        <p:spPr>
          <a:xfrm>
            <a:off x="6367287" y="3012012"/>
            <a:ext cx="1441343" cy="1472338"/>
          </a:xfrm>
          <a:prstGeom prst="arc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図形グループ 8"/>
          <p:cNvGrpSpPr/>
          <p:nvPr/>
        </p:nvGrpSpPr>
        <p:grpSpPr>
          <a:xfrm>
            <a:off x="7233903" y="2431912"/>
            <a:ext cx="4870273" cy="945397"/>
            <a:chOff x="8337449" y="3766088"/>
            <a:chExt cx="3662244" cy="945397"/>
          </a:xfrm>
        </p:grpSpPr>
        <p:sp>
          <p:nvSpPr>
            <p:cNvPr id="10" name="正方形/長方形 9"/>
            <p:cNvSpPr/>
            <p:nvPr/>
          </p:nvSpPr>
          <p:spPr>
            <a:xfrm>
              <a:off x="8384583" y="3766088"/>
              <a:ext cx="3615110" cy="9453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正方形/長方形 10"/>
            <p:cNvSpPr/>
            <p:nvPr/>
          </p:nvSpPr>
          <p:spPr>
            <a:xfrm>
              <a:off x="8337449" y="3828081"/>
              <a:ext cx="26231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「</a:t>
              </a:r>
              <a:r>
                <a:rPr lang="en-US" altLang="ja-JP" sz="1600" dirty="0" smtClean="0">
                  <a:latin typeface="Meiryo" charset="-128"/>
                  <a:ea typeface="Meiryo" charset="-128"/>
                  <a:cs typeface="Meiryo" charset="-128"/>
                </a:rPr>
                <a:t>3-6-2. </a:t>
              </a:r>
              <a:r>
                <a:rPr lang="en-US" altLang="ja-JP" sz="1600" dirty="0" err="1" smtClean="0">
                  <a:latin typeface="Meiryo" charset="-128"/>
                  <a:ea typeface="Meiryo" charset="-128"/>
                  <a:cs typeface="Meiryo" charset="-128"/>
                </a:rPr>
                <a:t>Σ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の</a:t>
              </a:r>
              <a:r>
                <a:rPr lang="ja-JP" altLang="en-US" sz="1600" dirty="0">
                  <a:latin typeface="Meiryo" charset="-128"/>
                  <a:ea typeface="Meiryo" charset="-128"/>
                  <a:cs typeface="Meiryo" charset="-128"/>
                </a:rPr>
                <a:t>最尤解を</a:t>
              </a:r>
              <a:r>
                <a:rPr lang="ja-JP" altLang="en-US" sz="1600" dirty="0" smtClean="0">
                  <a:latin typeface="Meiryo" charset="-128"/>
                  <a:ea typeface="Meiryo" charset="-128"/>
                  <a:cs typeface="Meiryo" charset="-128"/>
                </a:rPr>
                <a:t>求める」より</a:t>
              </a:r>
              <a:endParaRPr lang="ja-JP" altLang="en-US" sz="1600" b="0" i="0" dirty="0">
                <a:effectLst/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13" name="図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7270" y="2847287"/>
            <a:ext cx="4662489" cy="438354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458" y="225380"/>
            <a:ext cx="11360258" cy="455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466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角丸四角形 1"/>
          <p:cNvSpPr/>
          <p:nvPr/>
        </p:nvSpPr>
        <p:spPr>
          <a:xfrm>
            <a:off x="334106" y="666318"/>
            <a:ext cx="1649045" cy="722868"/>
          </a:xfrm>
          <a:prstGeom prst="roundRect">
            <a:avLst>
              <a:gd name="adj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初期化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角丸四角形 2"/>
          <p:cNvSpPr/>
          <p:nvPr/>
        </p:nvSpPr>
        <p:spPr>
          <a:xfrm>
            <a:off x="334106" y="1482887"/>
            <a:ext cx="1649045" cy="1341001"/>
          </a:xfrm>
          <a:prstGeom prst="roundRect">
            <a:avLst>
              <a:gd name="adj" fmla="val 97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4" name="角丸四角形 3"/>
          <p:cNvSpPr/>
          <p:nvPr/>
        </p:nvSpPr>
        <p:spPr>
          <a:xfrm>
            <a:off x="334106" y="2917589"/>
            <a:ext cx="1649045" cy="2306996"/>
          </a:xfrm>
          <a:prstGeom prst="roundRect">
            <a:avLst>
              <a:gd name="adj" fmla="val 8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en-US" altLang="ja-JP" sz="2000" dirty="0">
                <a:latin typeface="Meiryo" charset="-128"/>
                <a:ea typeface="Meiryo" charset="-128"/>
                <a:cs typeface="Meiryo" charset="-128"/>
              </a:rPr>
              <a:t>M</a:t>
            </a:r>
            <a:r>
              <a:rPr lang="en-US" altLang="ja-JP" sz="2000" dirty="0" smtClean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ステップ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角丸四角形 4"/>
          <p:cNvSpPr/>
          <p:nvPr/>
        </p:nvSpPr>
        <p:spPr>
          <a:xfrm>
            <a:off x="334106" y="5318286"/>
            <a:ext cx="1649045" cy="1201699"/>
          </a:xfrm>
          <a:prstGeom prst="roundRect">
            <a:avLst>
              <a:gd name="adj" fmla="val 93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algn="ctr"/>
            <a:r>
              <a:rPr lang="ja-JP" altLang="en-US" sz="2000" dirty="0" smtClean="0">
                <a:latin typeface="Meiryo" charset="-128"/>
                <a:ea typeface="Meiryo" charset="-128"/>
                <a:cs typeface="Meiryo" charset="-128"/>
              </a:rPr>
              <a:t>収束判定</a:t>
            </a:r>
            <a:endParaRPr kumimoji="1" lang="ja-JP" altLang="en-US" sz="20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567353" y="246185"/>
            <a:ext cx="34339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一般の</a:t>
            </a: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kumimoji="1"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アルゴリズム</a:t>
            </a:r>
            <a:endParaRPr kumimoji="1" lang="ja-JP" altLang="en-US" sz="2400" b="1" u="sng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8" name="テキスト ボックス 7"/>
          <p:cNvSpPr txBox="1"/>
          <p:nvPr/>
        </p:nvSpPr>
        <p:spPr>
          <a:xfrm>
            <a:off x="6682153" y="246185"/>
            <a:ext cx="49391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混合ガウス分布の</a:t>
            </a:r>
            <a:r>
              <a:rPr kumimoji="1" lang="en-US" altLang="ja-JP" sz="2400" b="1" u="sng" dirty="0" smtClean="0">
                <a:latin typeface="Meiryo" charset="-128"/>
                <a:ea typeface="Meiryo" charset="-128"/>
                <a:cs typeface="Meiryo" charset="-128"/>
              </a:rPr>
              <a:t>EM</a:t>
            </a:r>
            <a:r>
              <a:rPr kumimoji="1" lang="ja-JP" altLang="en-US" sz="2400" b="1" u="sng" dirty="0" smtClean="0">
                <a:latin typeface="Meiryo" charset="-128"/>
                <a:ea typeface="Meiryo" charset="-128"/>
                <a:cs typeface="Meiryo" charset="-128"/>
              </a:rPr>
              <a:t>アルゴリズム</a:t>
            </a:r>
            <a:endParaRPr kumimoji="1" lang="ja-JP" altLang="en-US" sz="2400" b="1" u="sng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2160953" y="666317"/>
            <a:ext cx="4216400" cy="722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6504353" y="666317"/>
            <a:ext cx="5359400" cy="72286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5435" y="887019"/>
            <a:ext cx="550718" cy="336550"/>
          </a:xfrm>
          <a:prstGeom prst="rect">
            <a:avLst/>
          </a:prstGeom>
        </p:spPr>
      </p:pic>
      <p:sp>
        <p:nvSpPr>
          <p:cNvPr id="13" name="テキスト ボックス 12"/>
          <p:cNvSpPr txBox="1"/>
          <p:nvPr/>
        </p:nvSpPr>
        <p:spPr>
          <a:xfrm>
            <a:off x="2473835" y="887019"/>
            <a:ext cx="3573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パラメータ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を初期化する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>
            <a:off x="6690235" y="887019"/>
            <a:ext cx="396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パラメータ　　　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   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を初期化する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5" name="図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703" y="887019"/>
            <a:ext cx="1035050" cy="307718"/>
          </a:xfrm>
          <a:prstGeom prst="rect">
            <a:avLst/>
          </a:prstGeom>
        </p:spPr>
      </p:pic>
      <p:grpSp>
        <p:nvGrpSpPr>
          <p:cNvPr id="23" name="図形グループ 22"/>
          <p:cNvGrpSpPr/>
          <p:nvPr/>
        </p:nvGrpSpPr>
        <p:grpSpPr>
          <a:xfrm>
            <a:off x="2160953" y="1482887"/>
            <a:ext cx="9702800" cy="3741698"/>
            <a:chOff x="2336800" y="1693902"/>
            <a:chExt cx="9702800" cy="2624098"/>
          </a:xfrm>
        </p:grpSpPr>
        <p:sp>
          <p:nvSpPr>
            <p:cNvPr id="16" name="正方形/長方形 15"/>
            <p:cNvSpPr/>
            <p:nvPr/>
          </p:nvSpPr>
          <p:spPr>
            <a:xfrm>
              <a:off x="2336800" y="1693902"/>
              <a:ext cx="4216400" cy="940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7" name="正方形/長方形 16"/>
            <p:cNvSpPr/>
            <p:nvPr/>
          </p:nvSpPr>
          <p:spPr>
            <a:xfrm>
              <a:off x="6680200" y="1693902"/>
              <a:ext cx="5359400" cy="9404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8" name="正方形/長方形 17"/>
            <p:cNvSpPr/>
            <p:nvPr/>
          </p:nvSpPr>
          <p:spPr>
            <a:xfrm>
              <a:off x="2336800" y="2700077"/>
              <a:ext cx="4216400" cy="1617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9" name="正方形/長方形 18"/>
            <p:cNvSpPr/>
            <p:nvPr/>
          </p:nvSpPr>
          <p:spPr>
            <a:xfrm>
              <a:off x="6680200" y="2700077"/>
              <a:ext cx="5359400" cy="161792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20" name="正方形/長方形 19"/>
          <p:cNvSpPr/>
          <p:nvPr/>
        </p:nvSpPr>
        <p:spPr>
          <a:xfrm>
            <a:off x="2186353" y="5351585"/>
            <a:ext cx="9677400" cy="11684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対数尤度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関数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                      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を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計算し、収束条件を満たしているか確認。</a:t>
            </a:r>
            <a:b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満たされて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いる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場合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   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：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終了する</a:t>
            </a:r>
            <a:b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</a:b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　満たされて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いない場合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：　パラメータを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更新し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E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ステップに</a:t>
            </a:r>
            <a:r>
              <a:rPr lang="ja-JP" altLang="en-US" dirty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戻る</a:t>
            </a:r>
            <a:r>
              <a:rPr lang="ja-JP" altLang="en-US" dirty="0" smtClean="0">
                <a:solidFill>
                  <a:schemeClr val="tx1"/>
                </a:solidFill>
                <a:latin typeface="Meiryo" charset="-128"/>
                <a:ea typeface="Meiryo" charset="-128"/>
                <a:cs typeface="Meiryo" charset="-128"/>
              </a:rPr>
              <a:t>。</a:t>
            </a:r>
            <a:endParaRPr lang="ja-JP" altLang="en-US" dirty="0">
              <a:solidFill>
                <a:schemeClr val="tx1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03" y="5483578"/>
            <a:ext cx="1606550" cy="314510"/>
          </a:xfrm>
          <a:prstGeom prst="rect">
            <a:avLst/>
          </a:prstGeom>
        </p:spPr>
      </p:pic>
      <p:pic>
        <p:nvPicPr>
          <p:cNvPr id="26" name="図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636" y="1594650"/>
            <a:ext cx="1185545" cy="281187"/>
          </a:xfrm>
          <a:prstGeom prst="rect">
            <a:avLst/>
          </a:prstGeom>
        </p:spPr>
      </p:pic>
      <p:sp>
        <p:nvSpPr>
          <p:cNvPr id="27" name="正方形/長方形 26"/>
          <p:cNvSpPr/>
          <p:nvPr/>
        </p:nvSpPr>
        <p:spPr>
          <a:xfrm>
            <a:off x="2190259" y="1577320"/>
            <a:ext cx="17110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ja-JP" b="1" dirty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da-DK" dirty="0">
                <a:latin typeface="Meiryo" charset="-128"/>
                <a:ea typeface="Meiryo" charset="-128"/>
                <a:cs typeface="Meiryo" charset="-128"/>
              </a:rPr>
              <a:t>の事後分布 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　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4880705" y="159380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ja-JP" altLang="da-DK" dirty="0">
                <a:latin typeface="Meiryo" charset="-128"/>
                <a:ea typeface="Meiryo" charset="-128"/>
                <a:cs typeface="Meiryo" charset="-128"/>
              </a:rPr>
              <a:t>を計算する。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9" name="正方形/長方形 28"/>
          <p:cNvSpPr/>
          <p:nvPr/>
        </p:nvSpPr>
        <p:spPr>
          <a:xfrm>
            <a:off x="2178538" y="2994414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事後分布 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　　　　　に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よる対数尤度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期待値</a:t>
            </a:r>
            <a:endParaRPr lang="ja-JP" altLang="en-US" dirty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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  <a:p>
            <a:pPr algn="ctr"/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0" name="図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9498" y="3014479"/>
            <a:ext cx="1154586" cy="273844"/>
          </a:xfrm>
          <a:prstGeom prst="rect">
            <a:avLst/>
          </a:prstGeom>
        </p:spPr>
      </p:pic>
      <p:pic>
        <p:nvPicPr>
          <p:cNvPr id="31" name="図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5388" y="3570935"/>
            <a:ext cx="4082657" cy="496024"/>
          </a:xfrm>
          <a:prstGeom prst="rect">
            <a:avLst/>
          </a:prstGeom>
        </p:spPr>
      </p:pic>
      <p:sp>
        <p:nvSpPr>
          <p:cNvPr id="32" name="正方形/長方形 31"/>
          <p:cNvSpPr/>
          <p:nvPr/>
        </p:nvSpPr>
        <p:spPr>
          <a:xfrm>
            <a:off x="2186352" y="4037352"/>
            <a:ext cx="35638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を計算し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、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θ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の更新を行う。</a:t>
            </a:r>
            <a:endParaRPr lang="ja-JP" altLang="en-US" dirty="0"/>
          </a:p>
        </p:txBody>
      </p:sp>
      <p:pic>
        <p:nvPicPr>
          <p:cNvPr id="33" name="図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5388" y="4481892"/>
            <a:ext cx="2770065" cy="403820"/>
          </a:xfrm>
          <a:prstGeom prst="rect">
            <a:avLst/>
          </a:prstGeom>
        </p:spPr>
      </p:pic>
      <p:pic>
        <p:nvPicPr>
          <p:cNvPr id="34" name="図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08636" y="1573598"/>
            <a:ext cx="2382651" cy="1258648"/>
          </a:xfrm>
          <a:prstGeom prst="rect">
            <a:avLst/>
          </a:prstGeom>
        </p:spPr>
      </p:pic>
      <p:sp>
        <p:nvSpPr>
          <p:cNvPr id="35" name="正方形/長方形 34"/>
          <p:cNvSpPr/>
          <p:nvPr/>
        </p:nvSpPr>
        <p:spPr>
          <a:xfrm>
            <a:off x="6512889" y="1568354"/>
            <a:ext cx="2417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b="1" dirty="0" smtClean="0">
                <a:latin typeface="Meiryo" charset="-128"/>
                <a:ea typeface="Meiryo" charset="-128"/>
                <a:cs typeface="Meiryo" charset="-128"/>
              </a:rPr>
              <a:t>Z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の事後分布を計算、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それを使い</a:t>
            </a:r>
            <a:r>
              <a:rPr lang="en-US" altLang="ja-JP" dirty="0">
                <a:latin typeface="Meiryo" charset="-128"/>
                <a:ea typeface="Meiryo" charset="-128"/>
                <a:cs typeface="Meiryo" charset="-128"/>
              </a:rPr>
              <a:t> 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   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期待値（負担率）を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算出する。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36" name="図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2053" y="1898246"/>
            <a:ext cx="455132" cy="208602"/>
          </a:xfrm>
          <a:prstGeom prst="rect">
            <a:avLst/>
          </a:prstGeom>
        </p:spPr>
      </p:pic>
      <p:pic>
        <p:nvPicPr>
          <p:cNvPr id="37" name="図 36"/>
          <p:cNvPicPr>
            <a:picLocks noChangeAspect="1"/>
          </p:cNvPicPr>
          <p:nvPr/>
        </p:nvPicPr>
        <p:blipFill rotWithShape="1">
          <a:blip r:embed="rId10"/>
          <a:srcRect l="10680"/>
          <a:stretch/>
        </p:blipFill>
        <p:spPr>
          <a:xfrm>
            <a:off x="7187849" y="3916091"/>
            <a:ext cx="2199936" cy="649784"/>
          </a:xfrm>
          <a:prstGeom prst="rect">
            <a:avLst/>
          </a:prstGeom>
        </p:spPr>
      </p:pic>
      <p:pic>
        <p:nvPicPr>
          <p:cNvPr id="38" name="図 3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4654" y="4584523"/>
            <a:ext cx="3782213" cy="609099"/>
          </a:xfrm>
          <a:prstGeom prst="rect">
            <a:avLst/>
          </a:prstGeom>
        </p:spPr>
      </p:pic>
      <p:pic>
        <p:nvPicPr>
          <p:cNvPr id="39" name="図 3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20383" y="3601690"/>
            <a:ext cx="1311673" cy="269622"/>
          </a:xfrm>
          <a:prstGeom prst="rect">
            <a:avLst/>
          </a:prstGeom>
        </p:spPr>
      </p:pic>
      <p:sp>
        <p:nvSpPr>
          <p:cNvPr id="40" name="左中かっこ 39"/>
          <p:cNvSpPr/>
          <p:nvPr/>
        </p:nvSpPr>
        <p:spPr>
          <a:xfrm>
            <a:off x="6914273" y="3562544"/>
            <a:ext cx="232115" cy="161436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正方形/長方形 40"/>
          <p:cNvSpPr/>
          <p:nvPr/>
        </p:nvSpPr>
        <p:spPr>
          <a:xfrm>
            <a:off x="6512889" y="2988942"/>
            <a:ext cx="53508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事後分布 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　　　　　に</a:t>
            </a:r>
            <a:r>
              <a:rPr lang="ja-JP" altLang="en-US" dirty="0">
                <a:latin typeface="Meiryo" charset="-128"/>
                <a:ea typeface="Meiryo" charset="-128"/>
                <a:cs typeface="Meiryo" charset="-128"/>
              </a:rPr>
              <a:t>よる対数尤度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の期待値</a:t>
            </a:r>
            <a:r>
              <a:rPr lang="en-US" altLang="ja-JP" dirty="0" smtClean="0">
                <a:latin typeface="Meiryo" charset="-128"/>
                <a:ea typeface="Meiryo" charset="-128"/>
                <a:cs typeface="Meiryo" charset="-128"/>
              </a:rPr>
              <a:t>   </a:t>
            </a:r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の</a:t>
            </a:r>
            <a:endParaRPr lang="en-US" altLang="ja-JP" dirty="0" smtClean="0">
              <a:latin typeface="Meiryo" charset="-128"/>
              <a:ea typeface="Meiryo" charset="-128"/>
              <a:cs typeface="Meiryo" charset="-128"/>
            </a:endParaRPr>
          </a:p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最尤解より更新パラメータを算出、更新を行う。</a:t>
            </a:r>
            <a:endParaRPr lang="en-US" altLang="ja-JP" dirty="0"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42" name="図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849" y="3009007"/>
            <a:ext cx="1154586" cy="273844"/>
          </a:xfrm>
          <a:prstGeom prst="rect">
            <a:avLst/>
          </a:prstGeom>
        </p:spPr>
      </p:pic>
      <p:pic>
        <p:nvPicPr>
          <p:cNvPr id="43" name="図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90783" y="3034861"/>
            <a:ext cx="165285" cy="20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498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72173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14674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6790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図形グループ 1"/>
          <p:cNvGrpSpPr/>
          <p:nvPr/>
        </p:nvGrpSpPr>
        <p:grpSpPr>
          <a:xfrm>
            <a:off x="1239055" y="1323975"/>
            <a:ext cx="8845996" cy="4051822"/>
            <a:chOff x="190500" y="1124744"/>
            <a:chExt cx="8551419" cy="3944043"/>
          </a:xfrm>
        </p:grpSpPr>
        <p:sp>
          <p:nvSpPr>
            <p:cNvPr id="3" name="正方形/長方形 2"/>
            <p:cNvSpPr/>
            <p:nvPr/>
          </p:nvSpPr>
          <p:spPr>
            <a:xfrm>
              <a:off x="2875852" y="2295382"/>
              <a:ext cx="1080423" cy="464979"/>
            </a:xfrm>
            <a:prstGeom prst="rect">
              <a:avLst/>
            </a:prstGeom>
            <a:solidFill>
              <a:srgbClr val="FFC000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4" name="正方形/長方形 3"/>
            <p:cNvSpPr/>
            <p:nvPr/>
          </p:nvSpPr>
          <p:spPr>
            <a:xfrm>
              <a:off x="3988863" y="2557632"/>
              <a:ext cx="1080423" cy="464979"/>
            </a:xfrm>
            <a:prstGeom prst="rect">
              <a:avLst/>
            </a:prstGeom>
            <a:solidFill>
              <a:srgbClr val="FFC000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5" name="正方形/長方形 4"/>
            <p:cNvSpPr/>
            <p:nvPr/>
          </p:nvSpPr>
          <p:spPr>
            <a:xfrm>
              <a:off x="3409196" y="3315031"/>
              <a:ext cx="550374" cy="463067"/>
            </a:xfrm>
            <a:prstGeom prst="rect">
              <a:avLst/>
            </a:prstGeom>
            <a:solidFill>
              <a:srgbClr val="FF40FF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6" name="正方形/長方形 5"/>
            <p:cNvSpPr/>
            <p:nvPr/>
          </p:nvSpPr>
          <p:spPr>
            <a:xfrm>
              <a:off x="1936027" y="2309307"/>
              <a:ext cx="550374" cy="463067"/>
            </a:xfrm>
            <a:prstGeom prst="rect">
              <a:avLst/>
            </a:prstGeom>
            <a:solidFill>
              <a:srgbClr val="FF40FF">
                <a:alpha val="37647"/>
              </a:srgbClr>
            </a:solidFill>
            <a:ln w="76200">
              <a:noFill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00" y="1124744"/>
              <a:ext cx="5341108" cy="3403058"/>
            </a:xfrm>
            <a:prstGeom prst="rect">
              <a:avLst/>
            </a:prstGeom>
          </p:spPr>
        </p:pic>
        <p:sp>
          <p:nvSpPr>
            <p:cNvPr id="8" name="フリーフォーム 7"/>
            <p:cNvSpPr/>
            <p:nvPr/>
          </p:nvSpPr>
          <p:spPr>
            <a:xfrm>
              <a:off x="5377139" y="2739233"/>
              <a:ext cx="664210" cy="834029"/>
            </a:xfrm>
            <a:custGeom>
              <a:avLst/>
              <a:gdLst>
                <a:gd name="connsiteX0" fmla="*/ 0 w 796066"/>
                <a:gd name="connsiteY0" fmla="*/ 0 h 1321822"/>
                <a:gd name="connsiteX1" fmla="*/ 325465 w 796066"/>
                <a:gd name="connsiteY1" fmla="*/ 232475 h 1321822"/>
                <a:gd name="connsiteX2" fmla="*/ 759417 w 796066"/>
                <a:gd name="connsiteY2" fmla="*/ 681925 h 1321822"/>
                <a:gd name="connsiteX3" fmla="*/ 743919 w 796066"/>
                <a:gd name="connsiteY3" fmla="*/ 1084881 h 1321822"/>
                <a:gd name="connsiteX4" fmla="*/ 511445 w 796066"/>
                <a:gd name="connsiteY4" fmla="*/ 1301858 h 1321822"/>
                <a:gd name="connsiteX5" fmla="*/ 123987 w 796066"/>
                <a:gd name="connsiteY5" fmla="*/ 1317356 h 1321822"/>
                <a:gd name="connsiteX0" fmla="*/ 0 w 858059"/>
                <a:gd name="connsiteY0" fmla="*/ 23385 h 1112733"/>
                <a:gd name="connsiteX1" fmla="*/ 387458 w 858059"/>
                <a:gd name="connsiteY1" fmla="*/ 23386 h 1112733"/>
                <a:gd name="connsiteX2" fmla="*/ 821410 w 858059"/>
                <a:gd name="connsiteY2" fmla="*/ 472836 h 1112733"/>
                <a:gd name="connsiteX3" fmla="*/ 805912 w 858059"/>
                <a:gd name="connsiteY3" fmla="*/ 875792 h 1112733"/>
                <a:gd name="connsiteX4" fmla="*/ 573438 w 858059"/>
                <a:gd name="connsiteY4" fmla="*/ 1092769 h 1112733"/>
                <a:gd name="connsiteX5" fmla="*/ 185980 w 858059"/>
                <a:gd name="connsiteY5" fmla="*/ 1108267 h 1112733"/>
                <a:gd name="connsiteX0" fmla="*/ 0 w 843518"/>
                <a:gd name="connsiteY0" fmla="*/ 0 h 1089348"/>
                <a:gd name="connsiteX1" fmla="*/ 588936 w 843518"/>
                <a:gd name="connsiteY1" fmla="*/ 154984 h 1089348"/>
                <a:gd name="connsiteX2" fmla="*/ 821410 w 843518"/>
                <a:gd name="connsiteY2" fmla="*/ 449451 h 1089348"/>
                <a:gd name="connsiteX3" fmla="*/ 805912 w 843518"/>
                <a:gd name="connsiteY3" fmla="*/ 852407 h 1089348"/>
                <a:gd name="connsiteX4" fmla="*/ 573438 w 843518"/>
                <a:gd name="connsiteY4" fmla="*/ 1069384 h 1089348"/>
                <a:gd name="connsiteX5" fmla="*/ 185980 w 843518"/>
                <a:gd name="connsiteY5" fmla="*/ 1084882 h 1089348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  <a:gd name="connsiteX0" fmla="*/ 0 w 852848"/>
                <a:gd name="connsiteY0" fmla="*/ 0 h 1033365"/>
                <a:gd name="connsiteX1" fmla="*/ 598266 w 852848"/>
                <a:gd name="connsiteY1" fmla="*/ 99001 h 1033365"/>
                <a:gd name="connsiteX2" fmla="*/ 830740 w 852848"/>
                <a:gd name="connsiteY2" fmla="*/ 393468 h 1033365"/>
                <a:gd name="connsiteX3" fmla="*/ 815242 w 852848"/>
                <a:gd name="connsiteY3" fmla="*/ 796424 h 1033365"/>
                <a:gd name="connsiteX4" fmla="*/ 582768 w 852848"/>
                <a:gd name="connsiteY4" fmla="*/ 1013401 h 1033365"/>
                <a:gd name="connsiteX5" fmla="*/ 195310 w 852848"/>
                <a:gd name="connsiteY5" fmla="*/ 1028899 h 1033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2848" h="1033365">
                  <a:moveTo>
                    <a:pt x="0" y="0"/>
                  </a:moveTo>
                  <a:cubicBezTo>
                    <a:pt x="379365" y="12756"/>
                    <a:pt x="459809" y="33423"/>
                    <a:pt x="598266" y="99001"/>
                  </a:cubicBezTo>
                  <a:cubicBezTo>
                    <a:pt x="736723" y="164579"/>
                    <a:pt x="794577" y="277231"/>
                    <a:pt x="830740" y="393468"/>
                  </a:cubicBezTo>
                  <a:cubicBezTo>
                    <a:pt x="866903" y="509705"/>
                    <a:pt x="856571" y="693102"/>
                    <a:pt x="815242" y="796424"/>
                  </a:cubicBezTo>
                  <a:cubicBezTo>
                    <a:pt x="773913" y="899746"/>
                    <a:pt x="686090" y="974655"/>
                    <a:pt x="582768" y="1013401"/>
                  </a:cubicBezTo>
                  <a:cubicBezTo>
                    <a:pt x="479446" y="1052147"/>
                    <a:pt x="146232" y="1021150"/>
                    <a:pt x="195310" y="1028899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cxnSp>
          <p:nvCxnSpPr>
            <p:cNvPr id="9" name="直線矢印コネクタ 8"/>
            <p:cNvCxnSpPr/>
            <p:nvPr/>
          </p:nvCxnSpPr>
          <p:spPr>
            <a:xfrm>
              <a:off x="2165236" y="2772375"/>
              <a:ext cx="1243959" cy="56555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1936027" y="4556743"/>
              <a:ext cx="113684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1932819" y="4599959"/>
              <a:ext cx="1136848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テキスト ボックス 11"/>
            <p:cNvSpPr txBox="1"/>
            <p:nvPr/>
          </p:nvSpPr>
          <p:spPr>
            <a:xfrm>
              <a:off x="2014888" y="4619402"/>
              <a:ext cx="2962994" cy="449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sz="2400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→</a:t>
              </a:r>
              <a:r>
                <a:rPr lang="en-US" altLang="ja-JP" sz="2400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 </a:t>
              </a:r>
              <a:r>
                <a:rPr lang="ja-JP" altLang="en-US" sz="2400" dirty="0" smtClean="0">
                  <a:solidFill>
                    <a:srgbClr val="FF0000"/>
                  </a:solidFill>
                  <a:latin typeface="Meiryo" charset="-128"/>
                  <a:ea typeface="Meiryo" charset="-128"/>
                  <a:cs typeface="Meiryo" charset="-128"/>
                </a:rPr>
                <a:t>変分下限</a:t>
              </a:r>
              <a:r>
                <a:rPr lang="ja-JP" altLang="en-US" sz="2400" dirty="0" smtClean="0">
                  <a:latin typeface="Meiryo" charset="-128"/>
                  <a:ea typeface="Meiryo" charset="-128"/>
                  <a:cs typeface="Meiryo" charset="-128"/>
                </a:rPr>
                <a:t>と呼ぶ</a:t>
              </a:r>
              <a:endParaRPr kumimoji="1" lang="ja-JP" altLang="en-US" sz="2400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  <p:sp>
          <p:nvSpPr>
            <p:cNvPr id="13" name="フリーフォーム 12"/>
            <p:cNvSpPr/>
            <p:nvPr/>
          </p:nvSpPr>
          <p:spPr>
            <a:xfrm>
              <a:off x="4977882" y="1510976"/>
              <a:ext cx="1000011" cy="1023984"/>
            </a:xfrm>
            <a:custGeom>
              <a:avLst/>
              <a:gdLst>
                <a:gd name="connsiteX0" fmla="*/ 914400 w 1240562"/>
                <a:gd name="connsiteY0" fmla="*/ 1326777 h 1326777"/>
                <a:gd name="connsiteX1" fmla="*/ 1201270 w 1240562"/>
                <a:gd name="connsiteY1" fmla="*/ 1075765 h 1326777"/>
                <a:gd name="connsiteX2" fmla="*/ 1201270 w 1240562"/>
                <a:gd name="connsiteY2" fmla="*/ 537883 h 1326777"/>
                <a:gd name="connsiteX3" fmla="*/ 860612 w 1240562"/>
                <a:gd name="connsiteY3" fmla="*/ 161365 h 1326777"/>
                <a:gd name="connsiteX4" fmla="*/ 412376 w 1240562"/>
                <a:gd name="connsiteY4" fmla="*/ 35859 h 1326777"/>
                <a:gd name="connsiteX5" fmla="*/ 0 w 1240562"/>
                <a:gd name="connsiteY5" fmla="*/ 0 h 1326777"/>
                <a:gd name="connsiteX0" fmla="*/ 747485 w 1251171"/>
                <a:gd name="connsiteY0" fmla="*/ 1268720 h 1268720"/>
                <a:gd name="connsiteX1" fmla="*/ 1201270 w 1251171"/>
                <a:gd name="connsiteY1" fmla="*/ 1075765 h 1268720"/>
                <a:gd name="connsiteX2" fmla="*/ 1201270 w 1251171"/>
                <a:gd name="connsiteY2" fmla="*/ 537883 h 1268720"/>
                <a:gd name="connsiteX3" fmla="*/ 860612 w 1251171"/>
                <a:gd name="connsiteY3" fmla="*/ 161365 h 1268720"/>
                <a:gd name="connsiteX4" fmla="*/ 412376 w 1251171"/>
                <a:gd name="connsiteY4" fmla="*/ 35859 h 1268720"/>
                <a:gd name="connsiteX5" fmla="*/ 0 w 1251171"/>
                <a:gd name="connsiteY5" fmla="*/ 0 h 1268720"/>
                <a:gd name="connsiteX0" fmla="*/ 747485 w 1251171"/>
                <a:gd name="connsiteY0" fmla="*/ 1268720 h 1268720"/>
                <a:gd name="connsiteX1" fmla="*/ 1201270 w 1251171"/>
                <a:gd name="connsiteY1" fmla="*/ 1075765 h 1268720"/>
                <a:gd name="connsiteX2" fmla="*/ 1201270 w 1251171"/>
                <a:gd name="connsiteY2" fmla="*/ 537883 h 1268720"/>
                <a:gd name="connsiteX3" fmla="*/ 860612 w 1251171"/>
                <a:gd name="connsiteY3" fmla="*/ 161365 h 1268720"/>
                <a:gd name="connsiteX4" fmla="*/ 412376 w 1251171"/>
                <a:gd name="connsiteY4" fmla="*/ 35859 h 1268720"/>
                <a:gd name="connsiteX5" fmla="*/ 0 w 1251171"/>
                <a:gd name="connsiteY5" fmla="*/ 0 h 1268720"/>
                <a:gd name="connsiteX0" fmla="*/ 747485 w 1281400"/>
                <a:gd name="connsiteY0" fmla="*/ 1268720 h 1268720"/>
                <a:gd name="connsiteX1" fmla="*/ 1244813 w 1281400"/>
                <a:gd name="connsiteY1" fmla="*/ 1017708 h 1268720"/>
                <a:gd name="connsiteX2" fmla="*/ 1201270 w 1281400"/>
                <a:gd name="connsiteY2" fmla="*/ 537883 h 1268720"/>
                <a:gd name="connsiteX3" fmla="*/ 860612 w 1281400"/>
                <a:gd name="connsiteY3" fmla="*/ 161365 h 1268720"/>
                <a:gd name="connsiteX4" fmla="*/ 412376 w 1281400"/>
                <a:gd name="connsiteY4" fmla="*/ 35859 h 1268720"/>
                <a:gd name="connsiteX5" fmla="*/ 0 w 1281400"/>
                <a:gd name="connsiteY5" fmla="*/ 0 h 1268720"/>
                <a:gd name="connsiteX0" fmla="*/ 747485 w 1284018"/>
                <a:gd name="connsiteY0" fmla="*/ 1268720 h 1268720"/>
                <a:gd name="connsiteX1" fmla="*/ 1244813 w 1284018"/>
                <a:gd name="connsiteY1" fmla="*/ 1017708 h 1268720"/>
                <a:gd name="connsiteX2" fmla="*/ 1208528 w 1284018"/>
                <a:gd name="connsiteY2" fmla="*/ 487083 h 1268720"/>
                <a:gd name="connsiteX3" fmla="*/ 860612 w 1284018"/>
                <a:gd name="connsiteY3" fmla="*/ 161365 h 1268720"/>
                <a:gd name="connsiteX4" fmla="*/ 412376 w 1284018"/>
                <a:gd name="connsiteY4" fmla="*/ 35859 h 1268720"/>
                <a:gd name="connsiteX5" fmla="*/ 0 w 1284018"/>
                <a:gd name="connsiteY5" fmla="*/ 0 h 126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018" h="1268720">
                  <a:moveTo>
                    <a:pt x="747485" y="1268720"/>
                  </a:moveTo>
                  <a:cubicBezTo>
                    <a:pt x="961357" y="1237984"/>
                    <a:pt x="1167973" y="1147981"/>
                    <a:pt x="1244813" y="1017708"/>
                  </a:cubicBezTo>
                  <a:cubicBezTo>
                    <a:pt x="1321653" y="887435"/>
                    <a:pt x="1272561" y="629807"/>
                    <a:pt x="1208528" y="487083"/>
                  </a:cubicBezTo>
                  <a:cubicBezTo>
                    <a:pt x="1144495" y="344359"/>
                    <a:pt x="993304" y="236569"/>
                    <a:pt x="860612" y="161365"/>
                  </a:cubicBezTo>
                  <a:cubicBezTo>
                    <a:pt x="727920" y="86161"/>
                    <a:pt x="555811" y="62753"/>
                    <a:pt x="412376" y="35859"/>
                  </a:cubicBezTo>
                  <a:cubicBezTo>
                    <a:pt x="268941" y="8965"/>
                    <a:pt x="0" y="0"/>
                    <a:pt x="0" y="0"/>
                  </a:cubicBezTo>
                </a:path>
              </a:pathLst>
            </a:custGeom>
            <a:noFill/>
            <a:ln w="76200">
              <a:solidFill>
                <a:schemeClr val="accent1">
                  <a:lumMod val="50000"/>
                </a:schemeClr>
              </a:solidFill>
              <a:headEnd type="triangle"/>
              <a:tailEnd type="non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sz="1400">
                <a:latin typeface="Meiryo" charset="-128"/>
                <a:ea typeface="Meiryo" charset="-128"/>
                <a:cs typeface="Meiryo" charset="-128"/>
              </a:endParaRPr>
            </a:p>
          </p:txBody>
        </p:sp>
        <p:grpSp>
          <p:nvGrpSpPr>
            <p:cNvPr id="14" name="図形グループ 13"/>
            <p:cNvGrpSpPr/>
            <p:nvPr/>
          </p:nvGrpSpPr>
          <p:grpSpPr>
            <a:xfrm>
              <a:off x="5871652" y="1271888"/>
              <a:ext cx="2870265" cy="950660"/>
              <a:chOff x="6102284" y="1436608"/>
              <a:chExt cx="2870265" cy="950660"/>
            </a:xfrm>
          </p:grpSpPr>
          <p:sp>
            <p:nvSpPr>
              <p:cNvPr id="19" name="正方形/長方形 18"/>
              <p:cNvSpPr/>
              <p:nvPr/>
            </p:nvSpPr>
            <p:spPr>
              <a:xfrm>
                <a:off x="6102284" y="1436608"/>
                <a:ext cx="2870265" cy="95066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pic>
            <p:nvPicPr>
              <p:cNvPr id="20" name="図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297152" y="1603217"/>
                <a:ext cx="1260174" cy="645466"/>
              </a:xfrm>
              <a:prstGeom prst="rect">
                <a:avLst/>
              </a:prstGeom>
            </p:spPr>
          </p:pic>
          <p:sp>
            <p:nvSpPr>
              <p:cNvPr id="21" name="テキスト ボックス 20"/>
              <p:cNvSpPr txBox="1"/>
              <p:nvPr/>
            </p:nvSpPr>
            <p:spPr>
              <a:xfrm>
                <a:off x="7673584" y="1776906"/>
                <a:ext cx="1108307" cy="329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ja-JP" altLang="en-US" sz="1400" dirty="0" smtClean="0">
                    <a:latin typeface="Meiryo" charset="-128"/>
                    <a:ea typeface="Meiryo" charset="-128"/>
                    <a:cs typeface="Meiryo" charset="-128"/>
                  </a:rPr>
                  <a:t>を</a:t>
                </a:r>
                <a:r>
                  <a:rPr lang="ja-JP" altLang="en-US" sz="1600" dirty="0" smtClean="0">
                    <a:latin typeface="Meiryo" charset="-128"/>
                    <a:ea typeface="Meiryo" charset="-128"/>
                    <a:cs typeface="Meiryo" charset="-128"/>
                  </a:rPr>
                  <a:t>かける</a:t>
                </a:r>
                <a:endParaRPr kumimoji="1" lang="ja-JP" altLang="en-US" sz="1400" dirty="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  <p:grpSp>
          <p:nvGrpSpPr>
            <p:cNvPr id="15" name="図形グループ 14"/>
            <p:cNvGrpSpPr/>
            <p:nvPr/>
          </p:nvGrpSpPr>
          <p:grpSpPr>
            <a:xfrm>
              <a:off x="5871652" y="3302205"/>
              <a:ext cx="2870267" cy="950660"/>
              <a:chOff x="7780149" y="3332136"/>
              <a:chExt cx="3685431" cy="1177871"/>
            </a:xfrm>
          </p:grpSpPr>
          <p:sp>
            <p:nvSpPr>
              <p:cNvPr id="16" name="正方形/長方形 15"/>
              <p:cNvSpPr/>
              <p:nvPr/>
            </p:nvSpPr>
            <p:spPr>
              <a:xfrm>
                <a:off x="7780149" y="3332136"/>
                <a:ext cx="3685431" cy="117787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140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  <p:pic>
            <p:nvPicPr>
              <p:cNvPr id="17" name="図 1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219182" y="3940311"/>
                <a:ext cx="2862882" cy="341699"/>
              </a:xfrm>
              <a:prstGeom prst="rect">
                <a:avLst/>
              </a:prstGeom>
            </p:spPr>
          </p:pic>
          <p:sp>
            <p:nvSpPr>
              <p:cNvPr id="18" name="テキスト ボックス 17"/>
              <p:cNvSpPr txBox="1"/>
              <p:nvPr/>
            </p:nvSpPr>
            <p:spPr>
              <a:xfrm>
                <a:off x="7824061" y="3422544"/>
                <a:ext cx="3396711" cy="408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ja-JP" altLang="en-US" sz="1600" smtClean="0">
                    <a:latin typeface="Meiryo" charset="-128"/>
                    <a:ea typeface="Meiryo" charset="-128"/>
                    <a:cs typeface="Meiryo" charset="-128"/>
                  </a:rPr>
                  <a:t>イェンセンの</a:t>
                </a:r>
                <a:r>
                  <a:rPr kumimoji="1" lang="ja-JP" altLang="en-US" sz="1600" dirty="0" smtClean="0">
                    <a:latin typeface="Meiryo" charset="-128"/>
                    <a:ea typeface="Meiryo" charset="-128"/>
                    <a:cs typeface="Meiryo" charset="-128"/>
                  </a:rPr>
                  <a:t>不等式より</a:t>
                </a:r>
                <a:endParaRPr kumimoji="1" lang="ja-JP" altLang="en-US" sz="1600" dirty="0">
                  <a:latin typeface="Meiryo" charset="-128"/>
                  <a:ea typeface="Meiryo" charset="-128"/>
                  <a:cs typeface="Meiryo" charset="-128"/>
                </a:endParaRPr>
              </a:p>
            </p:txBody>
          </p:sp>
        </p:grpSp>
      </p:grpSp>
      <p:sp>
        <p:nvSpPr>
          <p:cNvPr id="22" name="フリーフォーム 21"/>
          <p:cNvSpPr/>
          <p:nvPr/>
        </p:nvSpPr>
        <p:spPr>
          <a:xfrm>
            <a:off x="2149766" y="929514"/>
            <a:ext cx="1191944" cy="564257"/>
          </a:xfrm>
          <a:custGeom>
            <a:avLst/>
            <a:gdLst>
              <a:gd name="connsiteX0" fmla="*/ 1276350 w 1276350"/>
              <a:gd name="connsiteY0" fmla="*/ 520024 h 520024"/>
              <a:gd name="connsiteX1" fmla="*/ 1009650 w 1276350"/>
              <a:gd name="connsiteY1" fmla="*/ 119974 h 520024"/>
              <a:gd name="connsiteX2" fmla="*/ 762000 w 1276350"/>
              <a:gd name="connsiteY2" fmla="*/ 5674 h 520024"/>
              <a:gd name="connsiteX3" fmla="*/ 304800 w 1276350"/>
              <a:gd name="connsiteY3" fmla="*/ 62824 h 520024"/>
              <a:gd name="connsiteX4" fmla="*/ 0 w 1276350"/>
              <a:gd name="connsiteY4" fmla="*/ 443824 h 520024"/>
              <a:gd name="connsiteX0" fmla="*/ 1276350 w 1276350"/>
              <a:gd name="connsiteY0" fmla="*/ 558303 h 558303"/>
              <a:gd name="connsiteX1" fmla="*/ 1009650 w 1276350"/>
              <a:gd name="connsiteY1" fmla="*/ 158253 h 558303"/>
              <a:gd name="connsiteX2" fmla="*/ 712763 w 1276350"/>
              <a:gd name="connsiteY2" fmla="*/ 1750 h 558303"/>
              <a:gd name="connsiteX3" fmla="*/ 304800 w 1276350"/>
              <a:gd name="connsiteY3" fmla="*/ 101103 h 558303"/>
              <a:gd name="connsiteX4" fmla="*/ 0 w 1276350"/>
              <a:gd name="connsiteY4" fmla="*/ 482103 h 558303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56675 h 556675"/>
              <a:gd name="connsiteX1" fmla="*/ 1009650 w 1276350"/>
              <a:gd name="connsiteY1" fmla="*/ 156625 h 556675"/>
              <a:gd name="connsiteX2" fmla="*/ 712763 w 1276350"/>
              <a:gd name="connsiteY2" fmla="*/ 122 h 556675"/>
              <a:gd name="connsiteX3" fmla="*/ 241495 w 1276350"/>
              <a:gd name="connsiteY3" fmla="*/ 176848 h 556675"/>
              <a:gd name="connsiteX4" fmla="*/ 0 w 1276350"/>
              <a:gd name="connsiteY4" fmla="*/ 480475 h 556675"/>
              <a:gd name="connsiteX0" fmla="*/ 1276350 w 1276350"/>
              <a:gd name="connsiteY0" fmla="*/ 591807 h 591807"/>
              <a:gd name="connsiteX1" fmla="*/ 1009650 w 1276350"/>
              <a:gd name="connsiteY1" fmla="*/ 191757 h 591807"/>
              <a:gd name="connsiteX2" fmla="*/ 663526 w 1276350"/>
              <a:gd name="connsiteY2" fmla="*/ 85 h 591807"/>
              <a:gd name="connsiteX3" fmla="*/ 241495 w 1276350"/>
              <a:gd name="connsiteY3" fmla="*/ 211980 h 591807"/>
              <a:gd name="connsiteX4" fmla="*/ 0 w 1276350"/>
              <a:gd name="connsiteY4" fmla="*/ 515607 h 591807"/>
              <a:gd name="connsiteX0" fmla="*/ 1276350 w 1276350"/>
              <a:gd name="connsiteY0" fmla="*/ 592314 h 592314"/>
              <a:gd name="connsiteX1" fmla="*/ 1009650 w 1276350"/>
              <a:gd name="connsiteY1" fmla="*/ 192264 h 592314"/>
              <a:gd name="connsiteX2" fmla="*/ 663526 w 1276350"/>
              <a:gd name="connsiteY2" fmla="*/ 592 h 592314"/>
              <a:gd name="connsiteX3" fmla="*/ 241495 w 1276350"/>
              <a:gd name="connsiteY3" fmla="*/ 212487 h 592314"/>
              <a:gd name="connsiteX4" fmla="*/ 0 w 1276350"/>
              <a:gd name="connsiteY4" fmla="*/ 516114 h 592314"/>
              <a:gd name="connsiteX0" fmla="*/ 1241181 w 1241181"/>
              <a:gd name="connsiteY0" fmla="*/ 592343 h 592343"/>
              <a:gd name="connsiteX1" fmla="*/ 974481 w 1241181"/>
              <a:gd name="connsiteY1" fmla="*/ 192293 h 592343"/>
              <a:gd name="connsiteX2" fmla="*/ 628357 w 1241181"/>
              <a:gd name="connsiteY2" fmla="*/ 621 h 592343"/>
              <a:gd name="connsiteX3" fmla="*/ 206326 w 1241181"/>
              <a:gd name="connsiteY3" fmla="*/ 212516 h 592343"/>
              <a:gd name="connsiteX4" fmla="*/ 0 w 1241181"/>
              <a:gd name="connsiteY4" fmla="*/ 558346 h 592343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1073392 w 1191944"/>
              <a:gd name="connsiteY1" fmla="*/ 334181 h 564207"/>
              <a:gd name="connsiteX2" fmla="*/ 974481 w 1191944"/>
              <a:gd name="connsiteY2" fmla="*/ 192293 h 564207"/>
              <a:gd name="connsiteX3" fmla="*/ 628357 w 1191944"/>
              <a:gd name="connsiteY3" fmla="*/ 621 h 564207"/>
              <a:gd name="connsiteX4" fmla="*/ 206326 w 1191944"/>
              <a:gd name="connsiteY4" fmla="*/ 212516 h 564207"/>
              <a:gd name="connsiteX5" fmla="*/ 0 w 1191944"/>
              <a:gd name="connsiteY5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207 h 564207"/>
              <a:gd name="connsiteX1" fmla="*/ 974481 w 1191944"/>
              <a:gd name="connsiteY1" fmla="*/ 192293 h 564207"/>
              <a:gd name="connsiteX2" fmla="*/ 628357 w 1191944"/>
              <a:gd name="connsiteY2" fmla="*/ 621 h 564207"/>
              <a:gd name="connsiteX3" fmla="*/ 206326 w 1191944"/>
              <a:gd name="connsiteY3" fmla="*/ 212516 h 564207"/>
              <a:gd name="connsiteX4" fmla="*/ 0 w 1191944"/>
              <a:gd name="connsiteY4" fmla="*/ 558346 h 564207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4162 h 564162"/>
              <a:gd name="connsiteX1" fmla="*/ 946346 w 1191944"/>
              <a:gd name="connsiteY1" fmla="*/ 164113 h 564162"/>
              <a:gd name="connsiteX2" fmla="*/ 628357 w 1191944"/>
              <a:gd name="connsiteY2" fmla="*/ 576 h 564162"/>
              <a:gd name="connsiteX3" fmla="*/ 206326 w 1191944"/>
              <a:gd name="connsiteY3" fmla="*/ 212471 h 564162"/>
              <a:gd name="connsiteX4" fmla="*/ 0 w 1191944"/>
              <a:gd name="connsiteY4" fmla="*/ 558301 h 564162"/>
              <a:gd name="connsiteX0" fmla="*/ 1191944 w 1191944"/>
              <a:gd name="connsiteY0" fmla="*/ 565386 h 565386"/>
              <a:gd name="connsiteX1" fmla="*/ 946346 w 1191944"/>
              <a:gd name="connsiteY1" fmla="*/ 165337 h 565386"/>
              <a:gd name="connsiteX2" fmla="*/ 628357 w 1191944"/>
              <a:gd name="connsiteY2" fmla="*/ 1800 h 565386"/>
              <a:gd name="connsiteX3" fmla="*/ 206326 w 1191944"/>
              <a:gd name="connsiteY3" fmla="*/ 213695 h 565386"/>
              <a:gd name="connsiteX4" fmla="*/ 0 w 1191944"/>
              <a:gd name="connsiteY4" fmla="*/ 559525 h 565386"/>
              <a:gd name="connsiteX0" fmla="*/ 1191944 w 1191944"/>
              <a:gd name="connsiteY0" fmla="*/ 566728 h 566728"/>
              <a:gd name="connsiteX1" fmla="*/ 978619 w 1191944"/>
              <a:gd name="connsiteY1" fmla="*/ 155921 h 566728"/>
              <a:gd name="connsiteX2" fmla="*/ 628357 w 1191944"/>
              <a:gd name="connsiteY2" fmla="*/ 3142 h 566728"/>
              <a:gd name="connsiteX3" fmla="*/ 206326 w 1191944"/>
              <a:gd name="connsiteY3" fmla="*/ 215037 h 566728"/>
              <a:gd name="connsiteX4" fmla="*/ 0 w 1191944"/>
              <a:gd name="connsiteY4" fmla="*/ 560867 h 566728"/>
              <a:gd name="connsiteX0" fmla="*/ 1191944 w 1191944"/>
              <a:gd name="connsiteY0" fmla="*/ 564257 h 564257"/>
              <a:gd name="connsiteX1" fmla="*/ 978619 w 1191944"/>
              <a:gd name="connsiteY1" fmla="*/ 153450 h 564257"/>
              <a:gd name="connsiteX2" fmla="*/ 628357 w 1191944"/>
              <a:gd name="connsiteY2" fmla="*/ 671 h 564257"/>
              <a:gd name="connsiteX3" fmla="*/ 206326 w 1191944"/>
              <a:gd name="connsiteY3" fmla="*/ 212566 h 564257"/>
              <a:gd name="connsiteX4" fmla="*/ 0 w 1191944"/>
              <a:gd name="connsiteY4" fmla="*/ 558396 h 564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1944" h="564257">
                <a:moveTo>
                  <a:pt x="1191944" y="564257"/>
                </a:moveTo>
                <a:cubicBezTo>
                  <a:pt x="1111470" y="374233"/>
                  <a:pt x="1040278" y="215109"/>
                  <a:pt x="978619" y="153450"/>
                </a:cubicBezTo>
                <a:cubicBezTo>
                  <a:pt x="916960" y="91791"/>
                  <a:pt x="757073" y="-9182"/>
                  <a:pt x="628357" y="671"/>
                </a:cubicBezTo>
                <a:cubicBezTo>
                  <a:pt x="499642" y="10524"/>
                  <a:pt x="311052" y="119612"/>
                  <a:pt x="206326" y="212566"/>
                </a:cubicBezTo>
                <a:cubicBezTo>
                  <a:pt x="101600" y="305520"/>
                  <a:pt x="0" y="558396"/>
                  <a:pt x="0" y="558396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ja-JP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3041393" y="711056"/>
            <a:ext cx="1174444" cy="48831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4" name="テキスト ボックス 23"/>
          <p:cNvSpPr txBox="1"/>
          <p:nvPr/>
        </p:nvSpPr>
        <p:spPr>
          <a:xfrm>
            <a:off x="3055372" y="784169"/>
            <a:ext cx="11464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1600" dirty="0" smtClean="0">
                <a:latin typeface="Meiryo" charset="-128"/>
                <a:ea typeface="Meiryo" charset="-128"/>
                <a:cs typeface="Meiryo" charset="-128"/>
              </a:rPr>
              <a:t>周辺化</a:t>
            </a:r>
            <a:endParaRPr kumimoji="1" lang="ja-JP" altLang="en-US" sz="16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5811055" y="4951744"/>
            <a:ext cx="43924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イェンセン</a:t>
            </a:r>
            <a:r>
              <a:rPr lang="en-US" altLang="ja-JP" sz="1100" dirty="0">
                <a:latin typeface="Meiryo" charset="-128"/>
                <a:ea typeface="Meiryo" charset="-128"/>
                <a:cs typeface="Meiryo" charset="-128"/>
              </a:rPr>
              <a:t>(Jensen)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</a:rPr>
              <a:t>の不等式の直感的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</a:rPr>
              <a:t>理解：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  <a:hlinkClick r:id=""/>
            </a:endParaRPr>
          </a:p>
          <a:p>
            <a:r>
              <a:rPr lang="en-US" altLang="ja-JP" sz="1100" dirty="0" smtClean="0">
                <a:latin typeface="Meiryo" charset="-128"/>
                <a:ea typeface="Meiryo" charset="-128"/>
                <a:cs typeface="Meiryo" charset="-128"/>
                <a:hlinkClick r:id=""/>
              </a:rPr>
              <a:t>H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5"/>
              </a:rPr>
              <a:t>ttp</a:t>
            </a:r>
            <a:r>
              <a:rPr lang="ja-JP" altLang="en-US" sz="1100" dirty="0">
                <a:latin typeface="Meiryo" charset="-128"/>
                <a:ea typeface="Meiryo" charset="-128"/>
                <a:cs typeface="Meiryo" charset="-128"/>
                <a:hlinkClick r:id="rId5"/>
              </a:rPr>
              <a:t>://qiita.com/kenmatsu4/items/</a:t>
            </a:r>
            <a:r>
              <a:rPr lang="ja-JP" altLang="en-US" sz="1100" dirty="0" smtClean="0">
                <a:latin typeface="Meiryo" charset="-128"/>
                <a:ea typeface="Meiryo" charset="-128"/>
                <a:cs typeface="Meiryo" charset="-128"/>
                <a:hlinkClick r:id="rId5"/>
              </a:rPr>
              <a:t>26d098a4048f84bf85fb</a:t>
            </a:r>
            <a:endParaRPr lang="en-US" altLang="ja-JP" sz="1100" dirty="0" smtClean="0"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98562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742" y="0"/>
            <a:ext cx="8574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0894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/>
          </p:nvPr>
        </p:nvSpPr>
        <p:spPr>
          <a:xfrm>
            <a:off x="323528" y="130012"/>
            <a:ext cx="8229600" cy="562074"/>
          </a:xfrm>
        </p:spPr>
        <p:txBody>
          <a:bodyPr>
            <a:normAutofit fontScale="90000"/>
          </a:bodyPr>
          <a:lstStyle/>
          <a:p>
            <a:r>
              <a:rPr kumimoji="1" lang="ja-JP" altLang="en-US" dirty="0" smtClean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　　　　　　　</a:t>
            </a:r>
            <a:r>
              <a:rPr kumimoji="1" lang="en-US" altLang="ja-JP" dirty="0" smtClean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  </a:t>
            </a:r>
            <a:r>
              <a:rPr kumimoji="1" lang="ja-JP" altLang="en-US" dirty="0" smtClean="0"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の正体</a:t>
            </a:r>
            <a:endParaRPr kumimoji="1" lang="ja-JP" altLang="en-US" dirty="0"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901925" y="4313314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640086" y="4329146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492392" y="4212472"/>
            <a:ext cx="4175224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11614" y="3266283"/>
            <a:ext cx="1461612" cy="885870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50026" y="2638653"/>
            <a:ext cx="883342" cy="31852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51692" y="3384674"/>
            <a:ext cx="1421534" cy="33696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02929" y="2049175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4285" y="2825372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12" name="図形グループ 11"/>
          <p:cNvGrpSpPr/>
          <p:nvPr/>
        </p:nvGrpSpPr>
        <p:grpSpPr>
          <a:xfrm>
            <a:off x="1645205" y="2572064"/>
            <a:ext cx="1505369" cy="42749"/>
            <a:chOff x="2767505" y="5348485"/>
            <a:chExt cx="1463836" cy="53545"/>
          </a:xfrm>
        </p:grpSpPr>
        <p:cxnSp>
          <p:nvCxnSpPr>
            <p:cNvPr id="13" name="直線コネクタ 12"/>
            <p:cNvCxnSpPr/>
            <p:nvPr/>
          </p:nvCxnSpPr>
          <p:spPr>
            <a:xfrm>
              <a:off x="2771624" y="5348485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2767505" y="5402030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/>
          <p:cNvSpPr txBox="1"/>
          <p:nvPr/>
        </p:nvSpPr>
        <p:spPr>
          <a:xfrm>
            <a:off x="2119677" y="2572064"/>
            <a:ext cx="643178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1044057" y="2414010"/>
            <a:ext cx="750386" cy="44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6291743" y="2825372"/>
            <a:ext cx="616197" cy="703187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848" h="1033365">
                <a:moveTo>
                  <a:pt x="0" y="0"/>
                </a:moveTo>
                <a:cubicBezTo>
                  <a:pt x="379365" y="12756"/>
                  <a:pt x="459809" y="33423"/>
                  <a:pt x="598266" y="99001"/>
                </a:cubicBezTo>
                <a:cubicBezTo>
                  <a:pt x="736723" y="164579"/>
                  <a:pt x="794577" y="277231"/>
                  <a:pt x="830740" y="393468"/>
                </a:cubicBezTo>
                <a:cubicBezTo>
                  <a:pt x="866903" y="509705"/>
                  <a:pt x="856571" y="693102"/>
                  <a:pt x="815242" y="796424"/>
                </a:cubicBezTo>
                <a:cubicBezTo>
                  <a:pt x="773913" y="899746"/>
                  <a:pt x="686090" y="974655"/>
                  <a:pt x="582768" y="1013401"/>
                </a:cubicBezTo>
                <a:cubicBezTo>
                  <a:pt x="479446" y="1052147"/>
                  <a:pt x="146232" y="1021150"/>
                  <a:pt x="195310" y="1028899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383801" y="3952342"/>
            <a:ext cx="266018" cy="270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483197" y="3861441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分解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1548396" y="4131525"/>
            <a:ext cx="2376220" cy="170435"/>
          </a:xfrm>
          <a:custGeom>
            <a:avLst/>
            <a:gdLst>
              <a:gd name="connsiteX0" fmla="*/ 0 w 2556933"/>
              <a:gd name="connsiteY0" fmla="*/ 229802 h 314469"/>
              <a:gd name="connsiteX1" fmla="*/ 575733 w 2556933"/>
              <a:gd name="connsiteY1" fmla="*/ 26602 h 314469"/>
              <a:gd name="connsiteX2" fmla="*/ 1303867 w 2556933"/>
              <a:gd name="connsiteY2" fmla="*/ 9669 h 314469"/>
              <a:gd name="connsiteX3" fmla="*/ 1964267 w 2556933"/>
              <a:gd name="connsiteY3" fmla="*/ 94336 h 314469"/>
              <a:gd name="connsiteX4" fmla="*/ 2556933 w 2556933"/>
              <a:gd name="connsiteY4" fmla="*/ 314469 h 314469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933" h="381204">
                <a:moveTo>
                  <a:pt x="0" y="381204"/>
                </a:moveTo>
                <a:cubicBezTo>
                  <a:pt x="145655" y="227771"/>
                  <a:pt x="355626" y="135744"/>
                  <a:pt x="575733" y="72739"/>
                </a:cubicBezTo>
                <a:cubicBezTo>
                  <a:pt x="795841" y="9734"/>
                  <a:pt x="1013722" y="-8116"/>
                  <a:pt x="1320645" y="3173"/>
                </a:cubicBezTo>
                <a:cubicBezTo>
                  <a:pt x="1627568" y="14462"/>
                  <a:pt x="1758219" y="80901"/>
                  <a:pt x="1964267" y="140473"/>
                </a:cubicBezTo>
                <a:cubicBezTo>
                  <a:pt x="2170315" y="200045"/>
                  <a:pt x="2556933" y="360606"/>
                  <a:pt x="2556933" y="36060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2395" y="4024317"/>
            <a:ext cx="882862" cy="276999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6004510" y="4318515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1794442" y="4317456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739227" y="4966193"/>
            <a:ext cx="3156255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80036" y="5528941"/>
            <a:ext cx="1257466" cy="77488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/>
          <p:nvPr/>
        </p:nvCxnSpPr>
        <p:spPr>
          <a:xfrm flipH="1">
            <a:off x="3028205" y="5449210"/>
            <a:ext cx="292514" cy="28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3159661" y="5499687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8" name="図形グループ 27"/>
          <p:cNvGrpSpPr/>
          <p:nvPr/>
        </p:nvGrpSpPr>
        <p:grpSpPr>
          <a:xfrm>
            <a:off x="6470916" y="2087921"/>
            <a:ext cx="2639832" cy="819383"/>
            <a:chOff x="7761132" y="1511879"/>
            <a:chExt cx="2840593" cy="876319"/>
          </a:xfrm>
        </p:grpSpPr>
        <p:sp>
          <p:nvSpPr>
            <p:cNvPr id="29" name="正方形/長方形 28"/>
            <p:cNvSpPr/>
            <p:nvPr/>
          </p:nvSpPr>
          <p:spPr>
            <a:xfrm>
              <a:off x="7761132" y="1511879"/>
              <a:ext cx="2840593" cy="876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93286" y="1925601"/>
              <a:ext cx="2533560" cy="274098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7788506" y="1532661"/>
              <a:ext cx="1699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乗法定理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pic>
        <p:nvPicPr>
          <p:cNvPr id="32" name="図 3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175142" y="176583"/>
            <a:ext cx="3279258" cy="407087"/>
          </a:xfrm>
          <a:prstGeom prst="rect">
            <a:avLst/>
          </a:prstGeom>
        </p:spPr>
      </p:pic>
      <p:sp>
        <p:nvSpPr>
          <p:cNvPr id="33" name="正方形/長方形 32"/>
          <p:cNvSpPr/>
          <p:nvPr/>
        </p:nvSpPr>
        <p:spPr>
          <a:xfrm>
            <a:off x="5652120" y="66658"/>
            <a:ext cx="3426845" cy="44229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がんばって追いかけましょう</a:t>
            </a:r>
            <a:r>
              <a:rPr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（</a:t>
            </a:r>
            <a:r>
              <a:rPr lang="ja-JP" altLang="en-US" sz="1400" dirty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ゝ</a:t>
            </a:r>
            <a:r>
              <a:rPr lang="en-US" altLang="ja-JP" sz="1400" dirty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ω</a:t>
            </a:r>
            <a:r>
              <a:rPr lang="ja-JP" altLang="en-US" sz="1400" dirty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・）</a:t>
            </a:r>
            <a:endParaRPr kumimoji="1" lang="ja-JP" altLang="en-US" sz="1400" dirty="0">
              <a:solidFill>
                <a:srgbClr val="3E4057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811090" y="6328229"/>
            <a:ext cx="1268909" cy="385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KL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は</a:t>
            </a:r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0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以上</a:t>
            </a:r>
            <a:endParaRPr kumimoji="1" lang="ja-JP" altLang="en-US" sz="1400" dirty="0">
              <a:solidFill>
                <a:srgbClr val="3E4057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460170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2"/>
          <p:cNvSpPr>
            <a:spLocks noGrp="1"/>
          </p:cNvSpPr>
          <p:nvPr>
            <p:ph type="title"/>
          </p:nvPr>
        </p:nvSpPr>
        <p:spPr>
          <a:xfrm>
            <a:off x="3215677" y="60176"/>
            <a:ext cx="4141148" cy="562074"/>
          </a:xfrm>
        </p:spPr>
        <p:txBody>
          <a:bodyPr>
            <a:noAutofit/>
          </a:bodyPr>
          <a:lstStyle/>
          <a:p>
            <a:r>
              <a:rPr kumimoji="1" lang="ja-JP" altLang="en-US" sz="2800" smtClean="0">
                <a:latin typeface="Meiryo" charset="-128"/>
                <a:ea typeface="Meiryo" charset="-128"/>
                <a:cs typeface="Meiryo" charset="-128"/>
              </a:rPr>
              <a:t>の</a:t>
            </a:r>
            <a:r>
              <a:rPr kumimoji="1" lang="ja-JP" altLang="en-US" sz="2800" dirty="0" smtClean="0">
                <a:latin typeface="Meiryo" charset="-128"/>
                <a:ea typeface="Meiryo" charset="-128"/>
                <a:cs typeface="Meiryo" charset="-128"/>
              </a:rPr>
              <a:t>正体</a:t>
            </a:r>
            <a:endParaRPr kumimoji="1" lang="ja-JP" altLang="en-US" sz="2800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901925" y="4313314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" name="正方形/長方形 3"/>
          <p:cNvSpPr/>
          <p:nvPr/>
        </p:nvSpPr>
        <p:spPr>
          <a:xfrm>
            <a:off x="3640086" y="4329146"/>
            <a:ext cx="866785" cy="343600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/>
        </p:nvSpPr>
        <p:spPr>
          <a:xfrm>
            <a:off x="4492392" y="4212472"/>
            <a:ext cx="4175224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4911614" y="3266283"/>
            <a:ext cx="1461612" cy="885870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50026" y="2638653"/>
            <a:ext cx="883342" cy="31852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/>
        </p:nvSpPr>
        <p:spPr>
          <a:xfrm>
            <a:off x="4951692" y="3384674"/>
            <a:ext cx="1421534" cy="336967"/>
          </a:xfrm>
          <a:prstGeom prst="rect">
            <a:avLst/>
          </a:prstGeom>
          <a:solidFill>
            <a:srgbClr val="FF40FF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/>
        </p:nvSpPr>
        <p:spPr>
          <a:xfrm>
            <a:off x="602929" y="2049175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/>
        </p:nvSpPr>
        <p:spPr>
          <a:xfrm>
            <a:off x="1774285" y="2825372"/>
            <a:ext cx="991566" cy="364835"/>
          </a:xfrm>
          <a:prstGeom prst="rect">
            <a:avLst/>
          </a:prstGeom>
          <a:solidFill>
            <a:srgbClr val="FFC000">
              <a:alpha val="37647"/>
            </a:srgbClr>
          </a:solidFill>
          <a:ln w="76200">
            <a:noFill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57773"/>
            <a:ext cx="8654696" cy="5911587"/>
          </a:xfrm>
          <a:prstGeom prst="rect">
            <a:avLst/>
          </a:prstGeom>
        </p:spPr>
      </p:pic>
      <p:grpSp>
        <p:nvGrpSpPr>
          <p:cNvPr id="12" name="図形グループ 11"/>
          <p:cNvGrpSpPr/>
          <p:nvPr/>
        </p:nvGrpSpPr>
        <p:grpSpPr>
          <a:xfrm>
            <a:off x="1645205" y="2572064"/>
            <a:ext cx="1505369" cy="42749"/>
            <a:chOff x="2767505" y="5348485"/>
            <a:chExt cx="1463836" cy="53545"/>
          </a:xfrm>
        </p:grpSpPr>
        <p:cxnSp>
          <p:nvCxnSpPr>
            <p:cNvPr id="13" name="直線コネクタ 12"/>
            <p:cNvCxnSpPr/>
            <p:nvPr/>
          </p:nvCxnSpPr>
          <p:spPr>
            <a:xfrm>
              <a:off x="2771624" y="5348485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コネクタ 13"/>
            <p:cNvCxnSpPr/>
            <p:nvPr/>
          </p:nvCxnSpPr>
          <p:spPr>
            <a:xfrm>
              <a:off x="2767505" y="5402030"/>
              <a:ext cx="1459717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テキスト ボックス 14"/>
          <p:cNvSpPr txBox="1"/>
          <p:nvPr/>
        </p:nvSpPr>
        <p:spPr>
          <a:xfrm>
            <a:off x="2119677" y="2572064"/>
            <a:ext cx="643178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=1</a:t>
            </a:r>
            <a:endParaRPr kumimoji="1" lang="ja-JP" altLang="en-US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6" name="直線矢印コネクタ 15"/>
          <p:cNvCxnSpPr/>
          <p:nvPr/>
        </p:nvCxnSpPr>
        <p:spPr>
          <a:xfrm>
            <a:off x="1044057" y="2414010"/>
            <a:ext cx="750386" cy="4425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フリーフォーム 16"/>
          <p:cNvSpPr/>
          <p:nvPr/>
        </p:nvSpPr>
        <p:spPr>
          <a:xfrm>
            <a:off x="6291743" y="2825372"/>
            <a:ext cx="616197" cy="703187"/>
          </a:xfrm>
          <a:custGeom>
            <a:avLst/>
            <a:gdLst>
              <a:gd name="connsiteX0" fmla="*/ 0 w 796066"/>
              <a:gd name="connsiteY0" fmla="*/ 0 h 1321822"/>
              <a:gd name="connsiteX1" fmla="*/ 325465 w 796066"/>
              <a:gd name="connsiteY1" fmla="*/ 232475 h 1321822"/>
              <a:gd name="connsiteX2" fmla="*/ 759417 w 796066"/>
              <a:gd name="connsiteY2" fmla="*/ 681925 h 1321822"/>
              <a:gd name="connsiteX3" fmla="*/ 743919 w 796066"/>
              <a:gd name="connsiteY3" fmla="*/ 1084881 h 1321822"/>
              <a:gd name="connsiteX4" fmla="*/ 511445 w 796066"/>
              <a:gd name="connsiteY4" fmla="*/ 1301858 h 1321822"/>
              <a:gd name="connsiteX5" fmla="*/ 123987 w 796066"/>
              <a:gd name="connsiteY5" fmla="*/ 1317356 h 1321822"/>
              <a:gd name="connsiteX0" fmla="*/ 0 w 858059"/>
              <a:gd name="connsiteY0" fmla="*/ 23385 h 1112733"/>
              <a:gd name="connsiteX1" fmla="*/ 387458 w 858059"/>
              <a:gd name="connsiteY1" fmla="*/ 23386 h 1112733"/>
              <a:gd name="connsiteX2" fmla="*/ 821410 w 858059"/>
              <a:gd name="connsiteY2" fmla="*/ 472836 h 1112733"/>
              <a:gd name="connsiteX3" fmla="*/ 805912 w 858059"/>
              <a:gd name="connsiteY3" fmla="*/ 875792 h 1112733"/>
              <a:gd name="connsiteX4" fmla="*/ 573438 w 858059"/>
              <a:gd name="connsiteY4" fmla="*/ 1092769 h 1112733"/>
              <a:gd name="connsiteX5" fmla="*/ 185980 w 858059"/>
              <a:gd name="connsiteY5" fmla="*/ 1108267 h 1112733"/>
              <a:gd name="connsiteX0" fmla="*/ 0 w 843518"/>
              <a:gd name="connsiteY0" fmla="*/ 0 h 1089348"/>
              <a:gd name="connsiteX1" fmla="*/ 588936 w 843518"/>
              <a:gd name="connsiteY1" fmla="*/ 154984 h 1089348"/>
              <a:gd name="connsiteX2" fmla="*/ 821410 w 843518"/>
              <a:gd name="connsiteY2" fmla="*/ 449451 h 1089348"/>
              <a:gd name="connsiteX3" fmla="*/ 805912 w 843518"/>
              <a:gd name="connsiteY3" fmla="*/ 852407 h 1089348"/>
              <a:gd name="connsiteX4" fmla="*/ 573438 w 843518"/>
              <a:gd name="connsiteY4" fmla="*/ 1069384 h 1089348"/>
              <a:gd name="connsiteX5" fmla="*/ 185980 w 843518"/>
              <a:gd name="connsiteY5" fmla="*/ 1084882 h 1089348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  <a:gd name="connsiteX0" fmla="*/ 0 w 852848"/>
              <a:gd name="connsiteY0" fmla="*/ 0 h 1033365"/>
              <a:gd name="connsiteX1" fmla="*/ 598266 w 852848"/>
              <a:gd name="connsiteY1" fmla="*/ 99001 h 1033365"/>
              <a:gd name="connsiteX2" fmla="*/ 830740 w 852848"/>
              <a:gd name="connsiteY2" fmla="*/ 393468 h 1033365"/>
              <a:gd name="connsiteX3" fmla="*/ 815242 w 852848"/>
              <a:gd name="connsiteY3" fmla="*/ 796424 h 1033365"/>
              <a:gd name="connsiteX4" fmla="*/ 582768 w 852848"/>
              <a:gd name="connsiteY4" fmla="*/ 1013401 h 1033365"/>
              <a:gd name="connsiteX5" fmla="*/ 195310 w 852848"/>
              <a:gd name="connsiteY5" fmla="*/ 1028899 h 1033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52848" h="1033365">
                <a:moveTo>
                  <a:pt x="0" y="0"/>
                </a:moveTo>
                <a:cubicBezTo>
                  <a:pt x="379365" y="12756"/>
                  <a:pt x="459809" y="33423"/>
                  <a:pt x="598266" y="99001"/>
                </a:cubicBezTo>
                <a:cubicBezTo>
                  <a:pt x="736723" y="164579"/>
                  <a:pt x="794577" y="277231"/>
                  <a:pt x="830740" y="393468"/>
                </a:cubicBezTo>
                <a:cubicBezTo>
                  <a:pt x="866903" y="509705"/>
                  <a:pt x="856571" y="693102"/>
                  <a:pt x="815242" y="796424"/>
                </a:cubicBezTo>
                <a:cubicBezTo>
                  <a:pt x="773913" y="899746"/>
                  <a:pt x="686090" y="974655"/>
                  <a:pt x="582768" y="1013401"/>
                </a:cubicBezTo>
                <a:cubicBezTo>
                  <a:pt x="479446" y="1052147"/>
                  <a:pt x="146232" y="1021150"/>
                  <a:pt x="195310" y="1028899"/>
                </a:cubicBezTo>
              </a:path>
            </a:pathLst>
          </a:custGeom>
          <a:noFill/>
          <a:ln w="76200">
            <a:solidFill>
              <a:schemeClr val="accent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8" name="直線矢印コネクタ 17"/>
          <p:cNvCxnSpPr/>
          <p:nvPr/>
        </p:nvCxnSpPr>
        <p:spPr>
          <a:xfrm>
            <a:off x="6383801" y="3952342"/>
            <a:ext cx="266018" cy="2705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/>
          <p:cNvSpPr txBox="1"/>
          <p:nvPr/>
        </p:nvSpPr>
        <p:spPr>
          <a:xfrm>
            <a:off x="6483197" y="3861441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分解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20" name="フリーフォーム 19"/>
          <p:cNvSpPr/>
          <p:nvPr/>
        </p:nvSpPr>
        <p:spPr>
          <a:xfrm>
            <a:off x="1548396" y="4131525"/>
            <a:ext cx="2376220" cy="170435"/>
          </a:xfrm>
          <a:custGeom>
            <a:avLst/>
            <a:gdLst>
              <a:gd name="connsiteX0" fmla="*/ 0 w 2556933"/>
              <a:gd name="connsiteY0" fmla="*/ 229802 h 314469"/>
              <a:gd name="connsiteX1" fmla="*/ 575733 w 2556933"/>
              <a:gd name="connsiteY1" fmla="*/ 26602 h 314469"/>
              <a:gd name="connsiteX2" fmla="*/ 1303867 w 2556933"/>
              <a:gd name="connsiteY2" fmla="*/ 9669 h 314469"/>
              <a:gd name="connsiteX3" fmla="*/ 1964267 w 2556933"/>
              <a:gd name="connsiteY3" fmla="*/ 94336 h 314469"/>
              <a:gd name="connsiteX4" fmla="*/ 2556933 w 2556933"/>
              <a:gd name="connsiteY4" fmla="*/ 314469 h 314469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41617 h 341617"/>
              <a:gd name="connsiteX1" fmla="*/ 575733 w 2556933"/>
              <a:gd name="connsiteY1" fmla="*/ 33152 h 341617"/>
              <a:gd name="connsiteX2" fmla="*/ 1303867 w 2556933"/>
              <a:gd name="connsiteY2" fmla="*/ 16219 h 341617"/>
              <a:gd name="connsiteX3" fmla="*/ 1964267 w 2556933"/>
              <a:gd name="connsiteY3" fmla="*/ 100886 h 341617"/>
              <a:gd name="connsiteX4" fmla="*/ 2556933 w 2556933"/>
              <a:gd name="connsiteY4" fmla="*/ 321019 h 341617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  <a:gd name="connsiteX0" fmla="*/ 0 w 2556933"/>
              <a:gd name="connsiteY0" fmla="*/ 381204 h 381204"/>
              <a:gd name="connsiteX1" fmla="*/ 575733 w 2556933"/>
              <a:gd name="connsiteY1" fmla="*/ 72739 h 381204"/>
              <a:gd name="connsiteX2" fmla="*/ 1320645 w 2556933"/>
              <a:gd name="connsiteY2" fmla="*/ 3173 h 381204"/>
              <a:gd name="connsiteX3" fmla="*/ 1964267 w 2556933"/>
              <a:gd name="connsiteY3" fmla="*/ 140473 h 381204"/>
              <a:gd name="connsiteX4" fmla="*/ 2556933 w 2556933"/>
              <a:gd name="connsiteY4" fmla="*/ 360606 h 3812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6933" h="381204">
                <a:moveTo>
                  <a:pt x="0" y="381204"/>
                </a:moveTo>
                <a:cubicBezTo>
                  <a:pt x="145655" y="227771"/>
                  <a:pt x="355626" y="135744"/>
                  <a:pt x="575733" y="72739"/>
                </a:cubicBezTo>
                <a:cubicBezTo>
                  <a:pt x="795841" y="9734"/>
                  <a:pt x="1013722" y="-8116"/>
                  <a:pt x="1320645" y="3173"/>
                </a:cubicBezTo>
                <a:cubicBezTo>
                  <a:pt x="1627568" y="14462"/>
                  <a:pt x="1758219" y="80901"/>
                  <a:pt x="1964267" y="140473"/>
                </a:cubicBezTo>
                <a:cubicBezTo>
                  <a:pt x="2170315" y="200045"/>
                  <a:pt x="2556933" y="360606"/>
                  <a:pt x="2556933" y="36060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2222395" y="4024317"/>
            <a:ext cx="882862" cy="276999"/>
          </a:xfrm>
          <a:prstGeom prst="rect">
            <a:avLst/>
          </a:prstGeom>
          <a:solidFill>
            <a:srgbClr val="FFFFFF">
              <a:alpha val="75294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ja-JP" altLang="en-US" sz="1200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sz="1200" dirty="0"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22" name="直線コネクタ 21"/>
          <p:cNvCxnSpPr/>
          <p:nvPr/>
        </p:nvCxnSpPr>
        <p:spPr>
          <a:xfrm flipV="1">
            <a:off x="6004510" y="4318515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/>
        </p:nvCxnSpPr>
        <p:spPr>
          <a:xfrm flipV="1">
            <a:off x="1794442" y="4317456"/>
            <a:ext cx="1065819" cy="318808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正方形/長方形 23"/>
          <p:cNvSpPr/>
          <p:nvPr/>
        </p:nvSpPr>
        <p:spPr>
          <a:xfrm>
            <a:off x="1739227" y="4966193"/>
            <a:ext cx="3156255" cy="486875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/>
        </p:nvSpPr>
        <p:spPr>
          <a:xfrm>
            <a:off x="1780036" y="5528941"/>
            <a:ext cx="1257466" cy="774888"/>
          </a:xfrm>
          <a:prstGeom prst="rect">
            <a:avLst/>
          </a:prstGeom>
          <a:noFill/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/>
          <p:cNvCxnSpPr/>
          <p:nvPr/>
        </p:nvCxnSpPr>
        <p:spPr>
          <a:xfrm flipH="1">
            <a:off x="3028205" y="5449210"/>
            <a:ext cx="292514" cy="28234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ボックス 26"/>
          <p:cNvSpPr txBox="1"/>
          <p:nvPr/>
        </p:nvSpPr>
        <p:spPr>
          <a:xfrm>
            <a:off x="3159661" y="5499687"/>
            <a:ext cx="1529911" cy="3453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Meiryo" charset="-128"/>
                <a:ea typeface="Meiryo" charset="-128"/>
                <a:cs typeface="Meiryo" charset="-128"/>
              </a:rPr>
              <a:t>まとめる</a:t>
            </a:r>
            <a:endParaRPr kumimoji="1" lang="ja-JP" altLang="en-US" dirty="0">
              <a:latin typeface="Meiryo" charset="-128"/>
              <a:ea typeface="Meiryo" charset="-128"/>
              <a:cs typeface="Meiryo" charset="-128"/>
            </a:endParaRPr>
          </a:p>
        </p:txBody>
      </p:sp>
      <p:grpSp>
        <p:nvGrpSpPr>
          <p:cNvPr id="28" name="図形グループ 27"/>
          <p:cNvGrpSpPr/>
          <p:nvPr/>
        </p:nvGrpSpPr>
        <p:grpSpPr>
          <a:xfrm>
            <a:off x="6470916" y="2087921"/>
            <a:ext cx="2639832" cy="819383"/>
            <a:chOff x="7761132" y="1511879"/>
            <a:chExt cx="2840593" cy="876319"/>
          </a:xfrm>
        </p:grpSpPr>
        <p:sp>
          <p:nvSpPr>
            <p:cNvPr id="29" name="正方形/長方形 28"/>
            <p:cNvSpPr/>
            <p:nvPr/>
          </p:nvSpPr>
          <p:spPr>
            <a:xfrm>
              <a:off x="7761132" y="1511879"/>
              <a:ext cx="2840593" cy="8763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0" name="図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93286" y="1925601"/>
              <a:ext cx="2533560" cy="274098"/>
            </a:xfrm>
            <a:prstGeom prst="rect">
              <a:avLst/>
            </a:prstGeom>
          </p:spPr>
        </p:pic>
        <p:sp>
          <p:nvSpPr>
            <p:cNvPr id="31" name="テキスト ボックス 30"/>
            <p:cNvSpPr txBox="1"/>
            <p:nvPr/>
          </p:nvSpPr>
          <p:spPr>
            <a:xfrm>
              <a:off x="7788506" y="1532661"/>
              <a:ext cx="16997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ja-JP" altLang="en-US" dirty="0" smtClean="0">
                  <a:latin typeface="Meiryo" charset="-128"/>
                  <a:ea typeface="Meiryo" charset="-128"/>
                  <a:cs typeface="Meiryo" charset="-128"/>
                </a:rPr>
                <a:t>乗法定理</a:t>
              </a:r>
              <a:endParaRPr kumimoji="1" lang="ja-JP" altLang="en-US" dirty="0">
                <a:latin typeface="Meiryo" charset="-128"/>
                <a:ea typeface="Meiryo" charset="-128"/>
                <a:cs typeface="Meiryo" charset="-128"/>
              </a:endParaRPr>
            </a:p>
          </p:txBody>
        </p:sp>
      </p:grpSp>
      <p:sp>
        <p:nvSpPr>
          <p:cNvPr id="34" name="正方形/長方形 33"/>
          <p:cNvSpPr/>
          <p:nvPr/>
        </p:nvSpPr>
        <p:spPr>
          <a:xfrm>
            <a:off x="3811090" y="6328229"/>
            <a:ext cx="1268909" cy="38533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KL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は</a:t>
            </a:r>
            <a:r>
              <a:rPr kumimoji="1" lang="en-US" altLang="ja-JP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0</a:t>
            </a:r>
            <a:r>
              <a:rPr kumimoji="1" lang="ja-JP" altLang="en-US" sz="1400" dirty="0" smtClean="0">
                <a:solidFill>
                  <a:srgbClr val="3E4057"/>
                </a:solidFill>
                <a:latin typeface="Hiragino Maru Gothic ProN W4" charset="-128"/>
                <a:ea typeface="Hiragino Maru Gothic ProN W4" charset="-128"/>
                <a:cs typeface="Hiragino Maru Gothic ProN W4" charset="-128"/>
              </a:rPr>
              <a:t>以上</a:t>
            </a:r>
            <a:endParaRPr kumimoji="1" lang="ja-JP" altLang="en-US" sz="1400" dirty="0">
              <a:solidFill>
                <a:srgbClr val="3E4057"/>
              </a:solidFill>
              <a:latin typeface="Hiragino Maru Gothic ProN W4" charset="-128"/>
              <a:ea typeface="Hiragino Maru Gothic ProN W4" charset="-128"/>
              <a:cs typeface="Hiragino Maru Gothic ProN W4" charset="-128"/>
            </a:endParaRPr>
          </a:p>
        </p:txBody>
      </p:sp>
      <p:pic>
        <p:nvPicPr>
          <p:cNvPr id="35" name="図 34"/>
          <p:cNvPicPr>
            <a:picLocks noChangeAspect="1"/>
          </p:cNvPicPr>
          <p:nvPr/>
        </p:nvPicPr>
        <p:blipFill rotWithShape="1">
          <a:blip r:embed="rId5"/>
          <a:srcRect l="8857"/>
          <a:stretch/>
        </p:blipFill>
        <p:spPr>
          <a:xfrm>
            <a:off x="253327" y="154023"/>
            <a:ext cx="2971800" cy="36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430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図形グループ 14"/>
          <p:cNvGrpSpPr/>
          <p:nvPr/>
        </p:nvGrpSpPr>
        <p:grpSpPr>
          <a:xfrm>
            <a:off x="1518556" y="0"/>
            <a:ext cx="8899073" cy="6858000"/>
            <a:chOff x="248820" y="2205490"/>
            <a:chExt cx="10566400" cy="9309508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8820" y="2205490"/>
              <a:ext cx="10566400" cy="4743450"/>
            </a:xfrm>
            <a:prstGeom prst="rect">
              <a:avLst/>
            </a:prstGeom>
          </p:spPr>
        </p:pic>
        <p:pic>
          <p:nvPicPr>
            <p:cNvPr id="14" name="図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370" y="6771548"/>
              <a:ext cx="10483850" cy="4743450"/>
            </a:xfrm>
            <a:prstGeom prst="rect">
              <a:avLst/>
            </a:prstGeom>
          </p:spPr>
        </p:pic>
      </p:grp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7581" y="155031"/>
            <a:ext cx="2349834" cy="404044"/>
          </a:xfrm>
          <a:prstGeom prst="rect">
            <a:avLst/>
          </a:prstGeom>
        </p:spPr>
      </p:pic>
      <p:pic>
        <p:nvPicPr>
          <p:cNvPr id="5" name="図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456" y="357053"/>
            <a:ext cx="2349834" cy="404044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612" y="1658335"/>
            <a:ext cx="2349834" cy="404044"/>
          </a:xfrm>
          <a:prstGeom prst="rect">
            <a:avLst/>
          </a:prstGeom>
        </p:spPr>
      </p:pic>
      <p:cxnSp>
        <p:nvCxnSpPr>
          <p:cNvPr id="8" name="直線矢印コネクタ 7"/>
          <p:cNvCxnSpPr/>
          <p:nvPr/>
        </p:nvCxnSpPr>
        <p:spPr>
          <a:xfrm>
            <a:off x="2919782" y="544008"/>
            <a:ext cx="509218" cy="892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/>
          <p:cNvCxnSpPr/>
          <p:nvPr/>
        </p:nvCxnSpPr>
        <p:spPr>
          <a:xfrm flipH="1">
            <a:off x="5566612" y="783771"/>
            <a:ext cx="1079117" cy="469672"/>
          </a:xfrm>
          <a:prstGeom prst="straightConnector1">
            <a:avLst/>
          </a:prstGeom>
          <a:ln>
            <a:solidFill>
              <a:srgbClr val="6ACC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矢印コネクタ 10"/>
          <p:cNvCxnSpPr/>
          <p:nvPr/>
        </p:nvCxnSpPr>
        <p:spPr>
          <a:xfrm flipH="1">
            <a:off x="8125612" y="2073729"/>
            <a:ext cx="691817" cy="370441"/>
          </a:xfrm>
          <a:prstGeom prst="straightConnector1">
            <a:avLst/>
          </a:prstGeom>
          <a:ln>
            <a:solidFill>
              <a:srgbClr val="D65F5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図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8204" y="3745452"/>
            <a:ext cx="4459578" cy="923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16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674" y="3679992"/>
            <a:ext cx="7264400" cy="257810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124" y="602373"/>
            <a:ext cx="7264400" cy="2209800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5784439" y="1463313"/>
            <a:ext cx="137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乗法定理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4606623" y="1195927"/>
            <a:ext cx="137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同時分布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7" name="フリーフォーム 6"/>
          <p:cNvSpPr/>
          <p:nvPr/>
        </p:nvSpPr>
        <p:spPr>
          <a:xfrm>
            <a:off x="3308888" y="93505"/>
            <a:ext cx="1038387" cy="395370"/>
          </a:xfrm>
          <a:custGeom>
            <a:avLst/>
            <a:gdLst>
              <a:gd name="connsiteX0" fmla="*/ 1038387 w 1038387"/>
              <a:gd name="connsiteY0" fmla="*/ 387621 h 395370"/>
              <a:gd name="connsiteX1" fmla="*/ 922149 w 1038387"/>
              <a:gd name="connsiteY1" fmla="*/ 155146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  <a:gd name="connsiteX0" fmla="*/ 1038387 w 1038387"/>
              <a:gd name="connsiteY0" fmla="*/ 387621 h 395370"/>
              <a:gd name="connsiteX1" fmla="*/ 922149 w 1038387"/>
              <a:gd name="connsiteY1" fmla="*/ 155146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  <a:gd name="connsiteX0" fmla="*/ 1038387 w 1038387"/>
              <a:gd name="connsiteY0" fmla="*/ 387621 h 395370"/>
              <a:gd name="connsiteX1" fmla="*/ 913357 w 1038387"/>
              <a:gd name="connsiteY1" fmla="*/ 150750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  <a:gd name="connsiteX0" fmla="*/ 1038387 w 1038387"/>
              <a:gd name="connsiteY0" fmla="*/ 387621 h 395370"/>
              <a:gd name="connsiteX1" fmla="*/ 913357 w 1038387"/>
              <a:gd name="connsiteY1" fmla="*/ 150750 h 395370"/>
              <a:gd name="connsiteX2" fmla="*/ 681926 w 1038387"/>
              <a:gd name="connsiteY2" fmla="*/ 23410 h 395370"/>
              <a:gd name="connsiteX3" fmla="*/ 503695 w 1038387"/>
              <a:gd name="connsiteY3" fmla="*/ 163 h 395370"/>
              <a:gd name="connsiteX4" fmla="*/ 325465 w 1038387"/>
              <a:gd name="connsiteY4" fmla="*/ 15661 h 395370"/>
              <a:gd name="connsiteX5" fmla="*/ 201478 w 1038387"/>
              <a:gd name="connsiteY5" fmla="*/ 62156 h 395370"/>
              <a:gd name="connsiteX6" fmla="*/ 108488 w 1038387"/>
              <a:gd name="connsiteY6" fmla="*/ 155146 h 395370"/>
              <a:gd name="connsiteX7" fmla="*/ 46495 w 1038387"/>
              <a:gd name="connsiteY7" fmla="*/ 255885 h 395370"/>
              <a:gd name="connsiteX8" fmla="*/ 0 w 1038387"/>
              <a:gd name="connsiteY8" fmla="*/ 395370 h 395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387" h="395370">
                <a:moveTo>
                  <a:pt x="1038387" y="387621"/>
                </a:moveTo>
                <a:cubicBezTo>
                  <a:pt x="1009973" y="301734"/>
                  <a:pt x="994748" y="237828"/>
                  <a:pt x="913357" y="150750"/>
                </a:cubicBezTo>
                <a:cubicBezTo>
                  <a:pt x="831966" y="63672"/>
                  <a:pt x="750203" y="48508"/>
                  <a:pt x="681926" y="23410"/>
                </a:cubicBezTo>
                <a:cubicBezTo>
                  <a:pt x="613649" y="-1688"/>
                  <a:pt x="563105" y="1454"/>
                  <a:pt x="503695" y="163"/>
                </a:cubicBezTo>
                <a:cubicBezTo>
                  <a:pt x="444285" y="-1128"/>
                  <a:pt x="375834" y="5329"/>
                  <a:pt x="325465" y="15661"/>
                </a:cubicBezTo>
                <a:cubicBezTo>
                  <a:pt x="275096" y="25993"/>
                  <a:pt x="237641" y="38908"/>
                  <a:pt x="201478" y="62156"/>
                </a:cubicBezTo>
                <a:cubicBezTo>
                  <a:pt x="165315" y="85403"/>
                  <a:pt x="134318" y="122858"/>
                  <a:pt x="108488" y="155146"/>
                </a:cubicBezTo>
                <a:cubicBezTo>
                  <a:pt x="82658" y="187434"/>
                  <a:pt x="64576" y="215848"/>
                  <a:pt x="46495" y="255885"/>
                </a:cubicBezTo>
                <a:cubicBezTo>
                  <a:pt x="28414" y="295922"/>
                  <a:pt x="0" y="395370"/>
                  <a:pt x="0" y="395370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3959310" y="87775"/>
            <a:ext cx="13747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4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周辺化</a:t>
            </a:r>
            <a:endParaRPr kumimoji="1" lang="ja-JP" altLang="en-US" sz="14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cxnSp>
        <p:nvCxnSpPr>
          <p:cNvPr id="11" name="直線矢印コネクタ 10"/>
          <p:cNvCxnSpPr/>
          <p:nvPr/>
        </p:nvCxnSpPr>
        <p:spPr>
          <a:xfrm flipV="1">
            <a:off x="5997366" y="1248232"/>
            <a:ext cx="0" cy="6302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/>
          <p:cNvSpPr txBox="1"/>
          <p:nvPr/>
        </p:nvSpPr>
        <p:spPr>
          <a:xfrm>
            <a:off x="8101263" y="5465819"/>
            <a:ext cx="3785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16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… </a:t>
            </a:r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混合ガウス分布の式と同じ！！！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42418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5401431" y="1155032"/>
            <a:ext cx="1913767" cy="602840"/>
          </a:xfrm>
          <a:prstGeom prst="rect">
            <a:avLst/>
          </a:prstGeom>
          <a:solidFill>
            <a:srgbClr val="FF40FF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7315198" y="1155032"/>
            <a:ext cx="2326106" cy="618882"/>
          </a:xfrm>
          <a:prstGeom prst="rect">
            <a:avLst/>
          </a:prstGeom>
          <a:solidFill>
            <a:srgbClr val="00B0F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4900861" y="1917030"/>
            <a:ext cx="5414211" cy="1483895"/>
          </a:xfrm>
          <a:prstGeom prst="rect">
            <a:avLst/>
          </a:prstGeom>
          <a:solidFill>
            <a:srgbClr val="6ACC66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/>
          <p:cNvSpPr txBox="1"/>
          <p:nvPr/>
        </p:nvSpPr>
        <p:spPr>
          <a:xfrm>
            <a:off x="5777698" y="894608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事前分布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9" name="テキスト ボックス 8"/>
          <p:cNvSpPr txBox="1"/>
          <p:nvPr/>
        </p:nvSpPr>
        <p:spPr>
          <a:xfrm>
            <a:off x="2769804" y="2105787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dirty="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事後分布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7897635" y="901359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0070C0"/>
                </a:solidFill>
                <a:latin typeface="Meiryo" charset="-128"/>
                <a:ea typeface="Meiryo" charset="-128"/>
                <a:cs typeface="Meiryo" charset="-128"/>
              </a:rPr>
              <a:t>尤度</a:t>
            </a:r>
            <a:endParaRPr kumimoji="1" lang="ja-JP" altLang="en-US" sz="1600" dirty="0">
              <a:solidFill>
                <a:srgbClr val="0070C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9205067" y="3061369"/>
            <a:ext cx="1161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00B050"/>
                </a:solidFill>
                <a:latin typeface="Meiryo" charset="-128"/>
                <a:ea typeface="Meiryo" charset="-128"/>
                <a:cs typeface="Meiryo" charset="-128"/>
              </a:rPr>
              <a:t>周辺尤度</a:t>
            </a:r>
            <a:endParaRPr kumimoji="1" lang="ja-JP" altLang="en-US" sz="1600" dirty="0">
              <a:solidFill>
                <a:srgbClr val="00B05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sp>
        <p:nvSpPr>
          <p:cNvPr id="12" name="フリーフォーム 11"/>
          <p:cNvSpPr/>
          <p:nvPr/>
        </p:nvSpPr>
        <p:spPr>
          <a:xfrm>
            <a:off x="4090735" y="1038726"/>
            <a:ext cx="1058779" cy="501315"/>
          </a:xfrm>
          <a:custGeom>
            <a:avLst/>
            <a:gdLst>
              <a:gd name="connsiteX0" fmla="*/ 0 w 1058779"/>
              <a:gd name="connsiteY0" fmla="*/ 501315 h 501315"/>
              <a:gd name="connsiteX1" fmla="*/ 160421 w 1058779"/>
              <a:gd name="connsiteY1" fmla="*/ 196515 h 501315"/>
              <a:gd name="connsiteX2" fmla="*/ 368968 w 1058779"/>
              <a:gd name="connsiteY2" fmla="*/ 36094 h 501315"/>
              <a:gd name="connsiteX3" fmla="*/ 529389 w 1058779"/>
              <a:gd name="connsiteY3" fmla="*/ 4010 h 501315"/>
              <a:gd name="connsiteX4" fmla="*/ 641684 w 1058779"/>
              <a:gd name="connsiteY4" fmla="*/ 4010 h 501315"/>
              <a:gd name="connsiteX5" fmla="*/ 770021 w 1058779"/>
              <a:gd name="connsiteY5" fmla="*/ 36094 h 501315"/>
              <a:gd name="connsiteX6" fmla="*/ 882315 w 1058779"/>
              <a:gd name="connsiteY6" fmla="*/ 148388 h 501315"/>
              <a:gd name="connsiteX7" fmla="*/ 1026694 w 1058779"/>
              <a:gd name="connsiteY7" fmla="*/ 389020 h 501315"/>
              <a:gd name="connsiteX8" fmla="*/ 1058779 w 1058779"/>
              <a:gd name="connsiteY8" fmla="*/ 501315 h 50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8779" h="501315">
                <a:moveTo>
                  <a:pt x="0" y="501315"/>
                </a:moveTo>
                <a:cubicBezTo>
                  <a:pt x="49463" y="387683"/>
                  <a:pt x="98926" y="274052"/>
                  <a:pt x="160421" y="196515"/>
                </a:cubicBezTo>
                <a:cubicBezTo>
                  <a:pt x="221916" y="118978"/>
                  <a:pt x="307473" y="68178"/>
                  <a:pt x="368968" y="36094"/>
                </a:cubicBezTo>
                <a:cubicBezTo>
                  <a:pt x="430463" y="4010"/>
                  <a:pt x="483936" y="9357"/>
                  <a:pt x="529389" y="4010"/>
                </a:cubicBezTo>
                <a:cubicBezTo>
                  <a:pt x="574842" y="-1337"/>
                  <a:pt x="601579" y="-1337"/>
                  <a:pt x="641684" y="4010"/>
                </a:cubicBezTo>
                <a:cubicBezTo>
                  <a:pt x="681789" y="9357"/>
                  <a:pt x="729916" y="12031"/>
                  <a:pt x="770021" y="36094"/>
                </a:cubicBezTo>
                <a:cubicBezTo>
                  <a:pt x="810126" y="60157"/>
                  <a:pt x="839536" y="89567"/>
                  <a:pt x="882315" y="148388"/>
                </a:cubicBezTo>
                <a:cubicBezTo>
                  <a:pt x="925094" y="207209"/>
                  <a:pt x="997283" y="330199"/>
                  <a:pt x="1026694" y="389020"/>
                </a:cubicBezTo>
                <a:cubicBezTo>
                  <a:pt x="1056105" y="447841"/>
                  <a:pt x="1058779" y="501315"/>
                  <a:pt x="1058779" y="501315"/>
                </a:cubicBezTo>
              </a:path>
            </a:pathLst>
          </a:custGeom>
          <a:noFill/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ボックス 12"/>
          <p:cNvSpPr txBox="1"/>
          <p:nvPr/>
        </p:nvSpPr>
        <p:spPr>
          <a:xfrm>
            <a:off x="3850824" y="749816"/>
            <a:ext cx="16089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1600" smtClean="0">
                <a:solidFill>
                  <a:srgbClr val="FF0000"/>
                </a:solidFill>
                <a:latin typeface="Meiryo" charset="-128"/>
                <a:ea typeface="Meiryo" charset="-128"/>
                <a:cs typeface="Meiryo" charset="-128"/>
              </a:rPr>
              <a:t>ベイズの定理</a:t>
            </a:r>
            <a:endParaRPr kumimoji="1" lang="ja-JP" altLang="en-US" sz="1600" dirty="0">
              <a:solidFill>
                <a:srgbClr val="FF0000"/>
              </a:solidFill>
              <a:latin typeface="Meiryo" charset="-128"/>
              <a:ea typeface="Meiryo" charset="-128"/>
              <a:cs typeface="Meiryo" charset="-128"/>
            </a:endParaRPr>
          </a:p>
        </p:txBody>
      </p:sp>
      <p:pic>
        <p:nvPicPr>
          <p:cNvPr id="14" name="図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16" y="1276350"/>
            <a:ext cx="77724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91" y="434010"/>
            <a:ext cx="11457532" cy="5517246"/>
          </a:xfrm>
          <a:prstGeom prst="rect">
            <a:avLst/>
          </a:prstGeom>
          <a:ln>
            <a:noFill/>
          </a:ln>
        </p:spPr>
      </p:pic>
      <p:cxnSp>
        <p:nvCxnSpPr>
          <p:cNvPr id="4" name="直線コネクタ 3"/>
          <p:cNvCxnSpPr/>
          <p:nvPr/>
        </p:nvCxnSpPr>
        <p:spPr>
          <a:xfrm>
            <a:off x="3901894" y="3657235"/>
            <a:ext cx="0" cy="193569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中かっこ 9"/>
          <p:cNvSpPr/>
          <p:nvPr/>
        </p:nvSpPr>
        <p:spPr>
          <a:xfrm>
            <a:off x="3909398" y="3669399"/>
            <a:ext cx="194586" cy="300867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中かっこ 10"/>
          <p:cNvSpPr/>
          <p:nvPr/>
        </p:nvSpPr>
        <p:spPr>
          <a:xfrm>
            <a:off x="3909398" y="3998780"/>
            <a:ext cx="194586" cy="813128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右中かっこ 11"/>
          <p:cNvSpPr/>
          <p:nvPr/>
        </p:nvSpPr>
        <p:spPr>
          <a:xfrm>
            <a:off x="3909398" y="4811908"/>
            <a:ext cx="194586" cy="762982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図形グループ 13"/>
          <p:cNvGrpSpPr/>
          <p:nvPr/>
        </p:nvGrpSpPr>
        <p:grpSpPr>
          <a:xfrm>
            <a:off x="4886324" y="3286125"/>
            <a:ext cx="2057401" cy="2109296"/>
            <a:chOff x="4886324" y="2886075"/>
            <a:chExt cx="2587873" cy="2509346"/>
          </a:xfrm>
        </p:grpSpPr>
        <p:sp>
          <p:nvSpPr>
            <p:cNvPr id="13" name="正方形/長方形 12"/>
            <p:cNvSpPr/>
            <p:nvPr/>
          </p:nvSpPr>
          <p:spPr>
            <a:xfrm>
              <a:off x="4886324" y="2886075"/>
              <a:ext cx="2587873" cy="25093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8507" y="4819927"/>
              <a:ext cx="2349834" cy="404044"/>
            </a:xfrm>
            <a:prstGeom prst="rect">
              <a:avLst/>
            </a:prstGeom>
          </p:spPr>
        </p:pic>
        <p:pic>
          <p:nvPicPr>
            <p:cNvPr id="8" name="図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1766" y="3932788"/>
              <a:ext cx="2349834" cy="404044"/>
            </a:xfrm>
            <a:prstGeom prst="rect">
              <a:avLst/>
            </a:prstGeom>
          </p:spPr>
        </p:pic>
        <p:pic>
          <p:nvPicPr>
            <p:cNvPr id="9" name="図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05343" y="3168354"/>
              <a:ext cx="2349834" cy="404044"/>
            </a:xfrm>
            <a:prstGeom prst="rect">
              <a:avLst/>
            </a:prstGeom>
          </p:spPr>
        </p:pic>
      </p:grpSp>
      <p:cxnSp>
        <p:nvCxnSpPr>
          <p:cNvPr id="16" name="直線コネクタ 15"/>
          <p:cNvCxnSpPr>
            <a:stCxn id="12" idx="1"/>
          </p:cNvCxnSpPr>
          <p:nvPr/>
        </p:nvCxnSpPr>
        <p:spPr>
          <a:xfrm flipV="1">
            <a:off x="4103984" y="5125065"/>
            <a:ext cx="873597" cy="683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>
            <a:stCxn id="11" idx="1"/>
          </p:cNvCxnSpPr>
          <p:nvPr/>
        </p:nvCxnSpPr>
        <p:spPr>
          <a:xfrm flipV="1">
            <a:off x="4103984" y="4362896"/>
            <a:ext cx="848706" cy="424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/>
          <p:cNvCxnSpPr>
            <a:stCxn id="10" idx="1"/>
          </p:cNvCxnSpPr>
          <p:nvPr/>
        </p:nvCxnSpPr>
        <p:spPr>
          <a:xfrm flipV="1">
            <a:off x="4103984" y="3717209"/>
            <a:ext cx="855590" cy="102624"/>
          </a:xfrm>
          <a:prstGeom prst="line">
            <a:avLst/>
          </a:prstGeom>
          <a:ln>
            <a:solidFill>
              <a:srgbClr val="D65F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/>
        </p:nvCxnSpPr>
        <p:spPr>
          <a:xfrm flipV="1">
            <a:off x="4889090" y="4362995"/>
            <a:ext cx="96567" cy="2598"/>
          </a:xfrm>
          <a:prstGeom prst="line">
            <a:avLst/>
          </a:prstGeom>
          <a:ln>
            <a:solidFill>
              <a:srgbClr val="6AC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右中かっこ 24"/>
          <p:cNvSpPr/>
          <p:nvPr/>
        </p:nvSpPr>
        <p:spPr>
          <a:xfrm flipH="1">
            <a:off x="3664676" y="3680938"/>
            <a:ext cx="220657" cy="1905354"/>
          </a:xfrm>
          <a:prstGeom prst="rightBrace">
            <a:avLst/>
          </a:prstGeom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/>
        </p:nvSpPr>
        <p:spPr>
          <a:xfrm>
            <a:off x="1069657" y="4249271"/>
            <a:ext cx="2057745" cy="92976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219" y="4323910"/>
            <a:ext cx="1949047" cy="757580"/>
          </a:xfrm>
          <a:prstGeom prst="rect">
            <a:avLst/>
          </a:prstGeom>
        </p:spPr>
      </p:pic>
      <p:cxnSp>
        <p:nvCxnSpPr>
          <p:cNvPr id="32" name="直線コネクタ 31"/>
          <p:cNvCxnSpPr/>
          <p:nvPr/>
        </p:nvCxnSpPr>
        <p:spPr>
          <a:xfrm flipV="1">
            <a:off x="3103779" y="4633615"/>
            <a:ext cx="560897" cy="6860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815599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Yu Gothic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Yu Gothic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7173</TotalTime>
  <Words>3770</Words>
  <Application>Microsoft Macintosh PowerPoint</Application>
  <PresentationFormat>ワイド画面</PresentationFormat>
  <Paragraphs>508</Paragraphs>
  <Slides>59</Slides>
  <Notes>44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59</vt:i4>
      </vt:variant>
    </vt:vector>
  </HeadingPairs>
  <TitlesOfParts>
    <vt:vector size="65" baseType="lpstr">
      <vt:lpstr>Hiragino Maru Gothic ProN W4</vt:lpstr>
      <vt:lpstr>Meiryo</vt:lpstr>
      <vt:lpstr>Yu Gothic</vt:lpstr>
      <vt:lpstr>Yu Gothic Light</vt:lpstr>
      <vt:lpstr>Arial</vt:lpstr>
      <vt:lpstr>ホワイト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の正体</vt:lpstr>
      <vt:lpstr>PowerPoint プレゼンテーション</vt:lpstr>
      <vt:lpstr>EMアルゴリズム</vt:lpstr>
      <vt:lpstr>KLを0にするということは、q(Z)が事後分布p(X, Z |θ)と等しいということ。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　　　　　　　  の正体</vt:lpstr>
      <vt:lpstr>の正体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Matsui, Kenichi</dc:creator>
  <cp:lastModifiedBy>Matsui, Kenichi</cp:lastModifiedBy>
  <cp:revision>198</cp:revision>
  <dcterms:created xsi:type="dcterms:W3CDTF">2017-12-16T00:26:49Z</dcterms:created>
  <dcterms:modified xsi:type="dcterms:W3CDTF">2017-12-27T16:34:38Z</dcterms:modified>
</cp:coreProperties>
</file>